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0" r:id="rId1"/>
  </p:sldMasterIdLst>
  <p:notesMasterIdLst>
    <p:notesMasterId r:id="rId20"/>
  </p:notesMasterIdLst>
  <p:sldIdLst>
    <p:sldId id="256" r:id="rId2"/>
    <p:sldId id="258" r:id="rId3"/>
    <p:sldId id="275" r:id="rId4"/>
    <p:sldId id="315" r:id="rId5"/>
    <p:sldId id="319" r:id="rId6"/>
    <p:sldId id="32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318" r:id="rId16"/>
    <p:sldId id="310" r:id="rId17"/>
    <p:sldId id="313" r:id="rId18"/>
    <p:sldId id="322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unito Sans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AA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/>
    <p:restoredTop sz="86285"/>
  </p:normalViewPr>
  <p:slideViewPr>
    <p:cSldViewPr snapToGrid="0" snapToObjects="1">
      <p:cViewPr varScale="1">
        <p:scale>
          <a:sx n="112" d="100"/>
          <a:sy n="112" d="100"/>
        </p:scale>
        <p:origin x="10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5017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7164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7867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5017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524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d0a58da5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dd0a58da5b_0_90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 sz="1300"/>
          </a:p>
        </p:txBody>
      </p:sp>
      <p:sp>
        <p:nvSpPr>
          <p:cNvPr id="283" name="Google Shape;283;gdd0a58da5b_0_90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3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59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Benoem in deze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sheet wat jullie met elkaar afspreken </a:t>
            </a:r>
            <a:r>
              <a:rPr lang="nl-NL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mbt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nieuwe HR cyclus. Wat mag je van elkaar verwachten? </a:t>
            </a: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795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tabLst/>
              <a:defRPr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210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Evaluatie (deel evaluatieformulier uit) en afronding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06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Benoem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deze sheet de belangrijkste aanleidingen om de HR cyclus te vernieuwen. Waar lopen jullie tegen aan? Waarom is het (nu) tijd voor verandering? </a:t>
            </a:r>
            <a:b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tabLst/>
              <a:defRPr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Benoem in deze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sheet wat je wil stimuleren en bereiken met de nieuwe HR-cyclus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773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Switch naar de klikbare demo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98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56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6197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405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469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939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7" name="Shape 27"/>
          <p:cNvSpPr/>
          <p:nvPr/>
        </p:nvSpPr>
        <p:spPr>
          <a:xfrm>
            <a:off x="0" y="6392917"/>
            <a:ext cx="12192000" cy="465083"/>
          </a:xfrm>
          <a:prstGeom prst="rect">
            <a:avLst/>
          </a:prstGeom>
          <a:solidFill>
            <a:srgbClr val="0073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9891329" y="6488536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512" y="6474519"/>
            <a:ext cx="792088" cy="2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3">
            <a:alphaModFix/>
          </a:blip>
          <a:srcRect l="18472" r="18976" b="1768"/>
          <a:stretch/>
        </p:blipFill>
        <p:spPr>
          <a:xfrm>
            <a:off x="2" y="-5248"/>
            <a:ext cx="12191999" cy="68632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914399" y="3070577"/>
            <a:ext cx="10363200" cy="71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Nunito Sans"/>
              <a:buNone/>
            </a:pPr>
            <a:r>
              <a:rPr lang="en-US" sz="4200" b="1" dirty="0" err="1">
                <a:latin typeface="Nunito Sans"/>
                <a:ea typeface="Nunito Sans"/>
                <a:cs typeface="Nunito Sans"/>
                <a:sym typeface="Nunito Sans"/>
              </a:rPr>
              <a:t>Startgroep</a:t>
            </a:r>
            <a:r>
              <a:rPr lang="en-US" sz="4200" b="1" dirty="0"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200" b="1" dirty="0" err="1">
                <a:latin typeface="Nunito Sans"/>
                <a:ea typeface="Nunito Sans"/>
                <a:cs typeface="Nunito Sans"/>
                <a:sym typeface="Nunito Sans"/>
              </a:rPr>
              <a:t>nieuwe</a:t>
            </a:r>
            <a:r>
              <a:rPr lang="en-US" sz="4200" b="1" dirty="0">
                <a:latin typeface="Nunito Sans"/>
                <a:ea typeface="Nunito Sans"/>
                <a:cs typeface="Nunito Sans"/>
                <a:sym typeface="Nunito Sans"/>
              </a:rPr>
              <a:t> HR-</a:t>
            </a:r>
            <a:r>
              <a:rPr lang="en-US" sz="4200" b="1" dirty="0" err="1">
                <a:latin typeface="Nunito Sans"/>
                <a:ea typeface="Nunito Sans"/>
                <a:cs typeface="Nunito Sans"/>
                <a:sym typeface="Nunito Sans"/>
              </a:rPr>
              <a:t>cyclus</a:t>
            </a:r>
            <a:endParaRPr sz="4200" b="0" i="0" u="none" strike="noStrike" cap="none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7313" y="1436831"/>
            <a:ext cx="3517373" cy="1254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294290" y="275462"/>
            <a:ext cx="11658361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Houd de voortgang bij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7571270" y="1387078"/>
            <a:ext cx="4135821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Oefen met nieuw gedrag en houd je voortgang laagdrempelig bij</a:t>
            </a:r>
            <a:endParaRPr sz="28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Plan een gesprek in als je met iemand wilt sparren over je doelen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5091" y="1522383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5091" y="3223118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52">
            <a:extLst>
              <a:ext uri="{FF2B5EF4-FFF2-40B4-BE49-F238E27FC236}">
                <a16:creationId xmlns:a16="http://schemas.microsoft.com/office/drawing/2014/main" id="{D3EC0336-0BA9-4B61-B0C3-2A7FB0F0DEEC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98326" y="1378503"/>
            <a:ext cx="6354596" cy="4377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53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8020" y="4960631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549" y="4960632"/>
            <a:ext cx="316964" cy="24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238539" y="275462"/>
            <a:ext cx="11714112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Ga het gesprek aan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899880" y="4835551"/>
            <a:ext cx="507076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Geef aan waar je over wil praten en leg afspraken vast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6804440" y="4845654"/>
            <a:ext cx="538756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Notities kun je later gebruiken als input voor de beoordeling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C4491CC-8137-49F1-8C9C-A3D517029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172" y="1356894"/>
            <a:ext cx="7984937" cy="32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28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262393" y="275462"/>
            <a:ext cx="11690258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Vraag feedback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7141779" y="1290054"/>
            <a:ext cx="4086225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Vraag collega’s en klanten heel makkelijk en snel om feedback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Gebruik vragenlijsten om feedbackevents te organiseren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600" y="1425359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600" y="3126093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73">
            <a:extLst>
              <a:ext uri="{FF2B5EF4-FFF2-40B4-BE49-F238E27FC236}">
                <a16:creationId xmlns:a16="http://schemas.microsoft.com/office/drawing/2014/main" id="{6594FFB4-E9F8-4E7C-A6F9-2B2295D49E96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659453" y="1693153"/>
            <a:ext cx="4267959" cy="3891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9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0342" y="1759301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0342" y="3506516"/>
            <a:ext cx="316964" cy="24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322465" y="275462"/>
            <a:ext cx="11630186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Schrijf een evaluatie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8109745" y="1645552"/>
            <a:ext cx="408225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Feedback en reflecties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zijn zichtbaar bij het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schrijven van evaluatie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8109745" y="3395680"/>
            <a:ext cx="369050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Managers zien direct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hoe medewerkers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zichzelf evalueren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80263C2-1A86-4412-B509-6FFEA8E9A5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452252"/>
            <a:ext cx="8329614" cy="4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9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d0a58da5b_0_90"/>
          <p:cNvSpPr/>
          <p:nvPr/>
        </p:nvSpPr>
        <p:spPr>
          <a:xfrm>
            <a:off x="239351" y="1196375"/>
            <a:ext cx="5709300" cy="5009700"/>
          </a:xfrm>
          <a:prstGeom prst="roundRect">
            <a:avLst>
              <a:gd name="adj" fmla="val 4308"/>
            </a:avLst>
          </a:prstGeom>
          <a:solidFill>
            <a:srgbClr val="F3F8FB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dd0a58da5b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8804" y="1764709"/>
            <a:ext cx="1483520" cy="361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dd0a58da5b_0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338" y="1764709"/>
            <a:ext cx="1483520" cy="361246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dd0a58da5b_0_90"/>
          <p:cNvSpPr/>
          <p:nvPr/>
        </p:nvSpPr>
        <p:spPr>
          <a:xfrm>
            <a:off x="6238449" y="1196375"/>
            <a:ext cx="5709300" cy="5009700"/>
          </a:xfrm>
          <a:prstGeom prst="roundRect">
            <a:avLst>
              <a:gd name="adj" fmla="val 4308"/>
            </a:avLst>
          </a:prstGeom>
          <a:solidFill>
            <a:srgbClr val="F3F8FB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gdd0a58da5b_0_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5210" y="1670529"/>
            <a:ext cx="5418703" cy="361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dd0a58da5b_0_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4853" y="1670529"/>
            <a:ext cx="5418702" cy="361246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dd0a58da5b_0_90"/>
          <p:cNvSpPr txBox="1">
            <a:spLocks noGrp="1"/>
          </p:cNvSpPr>
          <p:nvPr>
            <p:ph type="title"/>
          </p:nvPr>
        </p:nvSpPr>
        <p:spPr>
          <a:xfrm>
            <a:off x="239349" y="1373330"/>
            <a:ext cx="5709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3000"/>
              <a:buFont typeface="Nunito Sans"/>
              <a:buNone/>
            </a:pPr>
            <a:r>
              <a:rPr lang="en-US" sz="21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iP</a:t>
            </a:r>
            <a:r>
              <a:rPr lang="en-US" sz="2100" b="0" i="0" u="none" strike="noStrike" cap="none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hone </a:t>
            </a:r>
            <a:r>
              <a:rPr lang="en-US" sz="21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&amp;</a:t>
            </a:r>
            <a:r>
              <a:rPr lang="en-US" sz="2100" b="0" i="0" u="none" strike="noStrike" cap="none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1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iP</a:t>
            </a:r>
            <a:r>
              <a:rPr lang="en-US" sz="2100" b="0" i="0" u="none" strike="noStrike" cap="none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ad</a:t>
            </a: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dd0a58da5b_0_90"/>
          <p:cNvSpPr txBox="1"/>
          <p:nvPr/>
        </p:nvSpPr>
        <p:spPr>
          <a:xfrm>
            <a:off x="3246475" y="723013"/>
            <a:ext cx="246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3" name="Google Shape;293;gdd0a58da5b_0_90"/>
          <p:cNvGrpSpPr/>
          <p:nvPr/>
        </p:nvGrpSpPr>
        <p:grpSpPr>
          <a:xfrm>
            <a:off x="239354" y="5166435"/>
            <a:ext cx="5709285" cy="908581"/>
            <a:chOff x="335359" y="4879343"/>
            <a:chExt cx="5390186" cy="547800"/>
          </a:xfrm>
        </p:grpSpPr>
        <p:sp>
          <p:nvSpPr>
            <p:cNvPr id="294" name="Google Shape;294;gdd0a58da5b_0_90"/>
            <p:cNvSpPr/>
            <p:nvPr/>
          </p:nvSpPr>
          <p:spPr>
            <a:xfrm>
              <a:off x="3066945" y="4879343"/>
              <a:ext cx="2658600" cy="547800"/>
            </a:xfrm>
            <a:prstGeom prst="roundRect">
              <a:avLst>
                <a:gd name="adj" fmla="val 4308"/>
              </a:avLst>
            </a:prstGeom>
            <a:solidFill>
              <a:srgbClr val="F3F8FB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Stap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Klik daarna op de knop ‘</a:t>
              </a:r>
              <a:r>
                <a:rPr lang="en-US" sz="1600" b="0" i="1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Download</a:t>
              </a: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’</a:t>
              </a:r>
              <a:endParaRPr/>
            </a:p>
          </p:txBody>
        </p:sp>
        <p:sp>
          <p:nvSpPr>
            <p:cNvPr id="295" name="Google Shape;295;gdd0a58da5b_0_90"/>
            <p:cNvSpPr/>
            <p:nvPr/>
          </p:nvSpPr>
          <p:spPr>
            <a:xfrm>
              <a:off x="335359" y="4885427"/>
              <a:ext cx="2576400" cy="528600"/>
            </a:xfrm>
            <a:prstGeom prst="roundRect">
              <a:avLst>
                <a:gd name="adj" fmla="val 4308"/>
              </a:avLst>
            </a:prstGeom>
            <a:solidFill>
              <a:srgbClr val="F3F8FB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Stap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Zoek in de App Store </a:t>
              </a:r>
              <a:b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op ‘</a:t>
              </a:r>
              <a:r>
                <a:rPr lang="en-US" sz="1600" b="0" i="1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Dialog</a:t>
              </a: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6" name="Google Shape;296;gdd0a58da5b_0_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956818">
            <a:off x="1493303" y="2675574"/>
            <a:ext cx="573850" cy="26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dd0a58da5b_0_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126214">
            <a:off x="4344211" y="3074856"/>
            <a:ext cx="573850" cy="26375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dd0a58da5b_0_90"/>
          <p:cNvSpPr txBox="1"/>
          <p:nvPr/>
        </p:nvSpPr>
        <p:spPr>
          <a:xfrm>
            <a:off x="6238448" y="1372449"/>
            <a:ext cx="573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3000"/>
              <a:buFont typeface="Nunito Sans"/>
              <a:buNone/>
            </a:pPr>
            <a:r>
              <a:rPr lang="en-US" sz="2100" b="0" i="0" u="none" strike="noStrike" cap="none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Android</a:t>
            </a: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9" name="Google Shape;299;gdd0a58da5b_0_90"/>
          <p:cNvGrpSpPr/>
          <p:nvPr/>
        </p:nvGrpSpPr>
        <p:grpSpPr>
          <a:xfrm>
            <a:off x="6238452" y="5166435"/>
            <a:ext cx="5709285" cy="908722"/>
            <a:chOff x="335359" y="4879343"/>
            <a:chExt cx="5390186" cy="547885"/>
          </a:xfrm>
        </p:grpSpPr>
        <p:sp>
          <p:nvSpPr>
            <p:cNvPr id="300" name="Google Shape;300;gdd0a58da5b_0_90"/>
            <p:cNvSpPr/>
            <p:nvPr/>
          </p:nvSpPr>
          <p:spPr>
            <a:xfrm>
              <a:off x="3066945" y="4879343"/>
              <a:ext cx="2658600" cy="524100"/>
            </a:xfrm>
            <a:prstGeom prst="roundRect">
              <a:avLst>
                <a:gd name="adj" fmla="val 4308"/>
              </a:avLst>
            </a:prstGeom>
            <a:solidFill>
              <a:srgbClr val="F3F8FB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Stap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Klik daarna op de knop ‘</a:t>
              </a:r>
              <a:r>
                <a:rPr lang="en-US" sz="1600" b="0" i="1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Installeren</a:t>
              </a: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’</a:t>
              </a:r>
              <a:endParaRPr/>
            </a:p>
          </p:txBody>
        </p:sp>
        <p:sp>
          <p:nvSpPr>
            <p:cNvPr id="301" name="Google Shape;301;gdd0a58da5b_0_90"/>
            <p:cNvSpPr/>
            <p:nvPr/>
          </p:nvSpPr>
          <p:spPr>
            <a:xfrm>
              <a:off x="335359" y="4885428"/>
              <a:ext cx="2576400" cy="541800"/>
            </a:xfrm>
            <a:prstGeom prst="roundRect">
              <a:avLst>
                <a:gd name="adj" fmla="val 4308"/>
              </a:avLst>
            </a:prstGeom>
            <a:solidFill>
              <a:srgbClr val="F3F8FB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Stap 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Zoek in de Google Play Store op ‘</a:t>
              </a:r>
              <a:r>
                <a:rPr lang="en-US" sz="1600" b="0" i="1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Dialog HR</a:t>
              </a:r>
              <a:r>
                <a:rPr lang="en-US" sz="1600" b="0" i="0" u="none" strike="noStrike" cap="none">
                  <a:solidFill>
                    <a:srgbClr val="2626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2" name="Google Shape;302;gdd0a58da5b_0_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407895">
            <a:off x="10550788" y="2759871"/>
            <a:ext cx="573850" cy="26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dd0a58da5b_0_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574773">
            <a:off x="7088472" y="3136440"/>
            <a:ext cx="573850" cy="26375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dd0a58da5b_0_90"/>
          <p:cNvSpPr txBox="1"/>
          <p:nvPr/>
        </p:nvSpPr>
        <p:spPr>
          <a:xfrm>
            <a:off x="322465" y="275462"/>
            <a:ext cx="116301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 b="0" i="0" u="none" strike="noStrike" cap="none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Installeren op mobiel</a:t>
            </a: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3">
            <a:alphaModFix/>
          </a:blip>
          <a:srcRect l="18472" r="18976" b="1768"/>
          <a:stretch/>
        </p:blipFill>
        <p:spPr>
          <a:xfrm>
            <a:off x="2" y="-5248"/>
            <a:ext cx="12191999" cy="68632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914399" y="3070577"/>
            <a:ext cx="10363200" cy="71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Nunito Sans"/>
              <a:buNone/>
            </a:pPr>
            <a:r>
              <a:rPr lang="en-US" sz="4200" b="1" dirty="0" err="1">
                <a:latin typeface="Nunito Sans"/>
                <a:ea typeface="Nunito Sans"/>
                <a:cs typeface="Nunito Sans"/>
                <a:sym typeface="Nunito Sans"/>
              </a:rPr>
              <a:t>Afspraken</a:t>
            </a:r>
            <a:r>
              <a:rPr lang="en-US" sz="4200" b="1" dirty="0"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200" b="1" dirty="0" err="1">
                <a:latin typeface="Nunito Sans"/>
                <a:ea typeface="Nunito Sans"/>
                <a:cs typeface="Nunito Sans"/>
                <a:sym typeface="Nunito Sans"/>
              </a:rPr>
              <a:t>maken</a:t>
            </a:r>
            <a:endParaRPr sz="4200" b="0" i="0" u="none" strike="noStrike" cap="none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7313" y="1436831"/>
            <a:ext cx="3517373" cy="1254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56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6304084" y="1525794"/>
            <a:ext cx="5545179" cy="3995051"/>
          </a:xfrm>
          <a:prstGeom prst="roundRect">
            <a:avLst>
              <a:gd name="adj" fmla="val 4308"/>
            </a:avLst>
          </a:prstGeom>
          <a:solidFill>
            <a:srgbClr val="EBEEF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465955" y="1525794"/>
            <a:ext cx="5545179" cy="3995051"/>
          </a:xfrm>
          <a:prstGeom prst="roundRect">
            <a:avLst>
              <a:gd name="adj" fmla="val 4308"/>
            </a:avLst>
          </a:prstGeom>
          <a:solidFill>
            <a:srgbClr val="EBEEF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1651358" y="1931713"/>
            <a:ext cx="4359775" cy="47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stellen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de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teamdoelen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bijdrages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vast?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021" y="193171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1651357" y="2875381"/>
            <a:ext cx="4651002" cy="51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stellen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de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ontwikkel-doelen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van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medewerkers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vast?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021" y="2875382"/>
            <a:ext cx="538834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665094" y="3800865"/>
            <a:ext cx="4304443" cy="476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vaak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willen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stilstaan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bij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de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vastgestelde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doelen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? 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099" y="3800865"/>
            <a:ext cx="538922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651358" y="4691039"/>
            <a:ext cx="3844240" cy="55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Op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welke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manier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willen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de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voortgang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bijhouden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021" y="4688006"/>
            <a:ext cx="538478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7373316" y="1931713"/>
            <a:ext cx="4475947" cy="53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willen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Dialog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gebruiken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tijdens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onze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gesprekken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68700" y="193171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7373315" y="2875564"/>
            <a:ext cx="3987692" cy="51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vaak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willen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feedback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geven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vragen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07053" y="2857382"/>
            <a:ext cx="475038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7373316" y="3768208"/>
            <a:ext cx="3987691" cy="5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Wie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schrijven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er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evaluatie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voor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de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medewerker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07647" y="380086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7373315" y="4688006"/>
            <a:ext cx="4429235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Hoe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stimuleren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ondersteunen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we </a:t>
            </a:r>
            <a:r>
              <a:rPr lang="en-US" sz="22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elkaar</a:t>
            </a:r>
            <a:r>
              <a:rPr lang="en-US" sz="22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07053" y="4688006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57"/>
          <p:cNvSpPr txBox="1">
            <a:spLocks noGrp="1"/>
          </p:cNvSpPr>
          <p:nvPr>
            <p:ph type="title"/>
          </p:nvPr>
        </p:nvSpPr>
        <p:spPr>
          <a:xfrm>
            <a:off x="239348" y="271491"/>
            <a:ext cx="11563203" cy="94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3200"/>
              <a:buFont typeface="Nunito Sans"/>
              <a:buNone/>
            </a:pP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Wat 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spreken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we met 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elkaar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af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4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84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" name="Shape 74"/>
          <p:cNvGrpSpPr/>
          <p:nvPr/>
        </p:nvGrpSpPr>
        <p:grpSpPr>
          <a:xfrm>
            <a:off x="4174861" y="1395467"/>
            <a:ext cx="3736838" cy="4171412"/>
            <a:chOff x="395536" y="1047796"/>
            <a:chExt cx="2696724" cy="3108130"/>
          </a:xfrm>
        </p:grpSpPr>
        <p:sp>
          <p:nvSpPr>
            <p:cNvPr id="75" name="Shape 75"/>
            <p:cNvSpPr/>
            <p:nvPr/>
          </p:nvSpPr>
          <p:spPr>
            <a:xfrm>
              <a:off x="395536" y="1047796"/>
              <a:ext cx="2696724" cy="3108130"/>
            </a:xfrm>
            <a:prstGeom prst="roundRect">
              <a:avLst>
                <a:gd name="adj" fmla="val 4308"/>
              </a:avLst>
            </a:prstGeom>
            <a:solidFill>
              <a:srgbClr val="EBEE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395536" y="2659821"/>
              <a:ext cx="2696724" cy="580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b="1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Afspraken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Maak duidelijke afspraken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over wat je van elkaar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mag verwachten</a:t>
              </a:r>
              <a:endParaRPr lang="nl-NL" sz="2000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77" name="Shape 77"/>
          <p:cNvGrpSpPr/>
          <p:nvPr/>
        </p:nvGrpSpPr>
        <p:grpSpPr>
          <a:xfrm>
            <a:off x="335359" y="1424300"/>
            <a:ext cx="3649930" cy="4144173"/>
            <a:chOff x="3176380" y="1047797"/>
            <a:chExt cx="2737448" cy="3108130"/>
          </a:xfrm>
        </p:grpSpPr>
        <p:sp>
          <p:nvSpPr>
            <p:cNvPr id="78" name="Shape 78"/>
            <p:cNvSpPr/>
            <p:nvPr/>
          </p:nvSpPr>
          <p:spPr>
            <a:xfrm>
              <a:off x="3176380" y="1047797"/>
              <a:ext cx="2716048" cy="3108130"/>
            </a:xfrm>
            <a:prstGeom prst="roundRect">
              <a:avLst>
                <a:gd name="adj" fmla="val 4308"/>
              </a:avLst>
            </a:prstGeom>
            <a:solidFill>
              <a:srgbClr val="EBEE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3197779" y="2648793"/>
              <a:ext cx="27160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b="1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Leren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Bepaal wat jullie willen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leren en waarom dat belangrijk is</a:t>
              </a:r>
              <a:endParaRPr lang="nl-NL" sz="2000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</a:t>
              </a:r>
              <a:endParaRPr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Shape 80"/>
          <p:cNvGrpSpPr/>
          <p:nvPr/>
        </p:nvGrpSpPr>
        <p:grpSpPr>
          <a:xfrm>
            <a:off x="8129801" y="1395467"/>
            <a:ext cx="3794317" cy="4144173"/>
            <a:chOff x="6008087" y="1072692"/>
            <a:chExt cx="2906246" cy="3136091"/>
          </a:xfrm>
        </p:grpSpPr>
        <p:sp>
          <p:nvSpPr>
            <p:cNvPr id="81" name="Shape 81"/>
            <p:cNvSpPr/>
            <p:nvPr/>
          </p:nvSpPr>
          <p:spPr>
            <a:xfrm>
              <a:off x="6008087" y="1072692"/>
              <a:ext cx="2884392" cy="3136091"/>
            </a:xfrm>
            <a:prstGeom prst="roundRect">
              <a:avLst>
                <a:gd name="adj" fmla="val 4308"/>
              </a:avLst>
            </a:prstGeom>
            <a:solidFill>
              <a:srgbClr val="EBEE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6029939" y="2709910"/>
              <a:ext cx="2884394" cy="590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b="1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Evalueren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Bepaal wanneer je gaat evalueren en hoe jullie verbeteringen oppakken</a:t>
              </a:r>
              <a:endParaRPr lang="nl-NL" sz="2000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22" name="Shape 57"/>
          <p:cNvSpPr txBox="1">
            <a:spLocks noGrp="1"/>
          </p:cNvSpPr>
          <p:nvPr>
            <p:ph type="title"/>
          </p:nvPr>
        </p:nvSpPr>
        <p:spPr>
          <a:xfrm>
            <a:off x="239348" y="271491"/>
            <a:ext cx="11563203" cy="94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3200"/>
              <a:buFont typeface="Nunito Sans"/>
              <a:buNone/>
            </a:pP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Aan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de slag 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als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startgroep</a:t>
            </a:r>
            <a:endParaRPr sz="4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Shape 217">
            <a:extLst>
              <a:ext uri="{FF2B5EF4-FFF2-40B4-BE49-F238E27FC236}">
                <a16:creationId xmlns:a16="http://schemas.microsoft.com/office/drawing/2014/main" id="{66A45732-ADD3-6946-B36A-576959C574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9088" y="1928297"/>
            <a:ext cx="1543721" cy="145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15">
            <a:extLst>
              <a:ext uri="{FF2B5EF4-FFF2-40B4-BE49-F238E27FC236}">
                <a16:creationId xmlns:a16="http://schemas.microsoft.com/office/drawing/2014/main" id="{A6A44155-D8F2-BD42-B234-B32FC0A89A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2094" y="2051427"/>
            <a:ext cx="1198260" cy="12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03">
            <a:extLst>
              <a:ext uri="{FF2B5EF4-FFF2-40B4-BE49-F238E27FC236}">
                <a16:creationId xmlns:a16="http://schemas.microsoft.com/office/drawing/2014/main" id="{7DF4809D-CC9E-F744-B315-CD7769CE70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0338" y="2051427"/>
            <a:ext cx="1269291" cy="1248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890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3">
            <a:alphaModFix/>
          </a:blip>
          <a:srcRect l="18472" r="18976" b="1768"/>
          <a:stretch/>
        </p:blipFill>
        <p:spPr>
          <a:xfrm>
            <a:off x="2" y="-5248"/>
            <a:ext cx="12191999" cy="68632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914399" y="3070577"/>
            <a:ext cx="10363200" cy="71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Nunito Sans"/>
              <a:buNone/>
            </a:pPr>
            <a:r>
              <a:rPr lang="en-US" sz="4200" b="1" i="0" u="none" strike="noStrike" cap="none" dirty="0" err="1">
                <a:solidFill>
                  <a:schemeClr val="bg1"/>
                </a:solidFill>
                <a:latin typeface="Nunito Sans"/>
                <a:ea typeface="Nunito Sans"/>
                <a:cs typeface="Nunito Sans"/>
                <a:sym typeface="Nunito Sans"/>
              </a:rPr>
              <a:t>Evaluatie</a:t>
            </a:r>
            <a:endParaRPr sz="4200" b="0" i="0" u="none" strike="noStrike" cap="none" dirty="0">
              <a:solidFill>
                <a:schemeClr val="bg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7313" y="1436831"/>
            <a:ext cx="3517373" cy="1254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04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347190" y="1598045"/>
            <a:ext cx="7541216" cy="4351342"/>
          </a:xfrm>
          <a:prstGeom prst="roundRect">
            <a:avLst>
              <a:gd name="adj" fmla="val 4308"/>
            </a:avLst>
          </a:prstGeom>
          <a:solidFill>
            <a:srgbClr val="EBEEF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239348" y="271491"/>
            <a:ext cx="11563203" cy="94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3200"/>
              <a:buFont typeface="Nunito Sans"/>
              <a:buNone/>
            </a:pPr>
            <a:r>
              <a:rPr lang="en-US" sz="4267" b="0" i="0" u="none" strike="noStrike" cap="none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Waarom</a:t>
            </a:r>
            <a:r>
              <a:rPr lang="en-US" sz="4267" b="0" i="0" u="none" strike="noStrike" cap="none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267" b="0" i="0" u="none" strike="noStrike" cap="none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vernieuwen</a:t>
            </a:r>
            <a:r>
              <a:rPr lang="en-US" sz="4267" b="0" i="0" u="none" strike="noStrike" cap="none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we de HR-</a:t>
            </a:r>
            <a:r>
              <a:rPr lang="en-US" sz="4267" b="0" i="0" u="none" strike="noStrike" cap="none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cyclus</a:t>
            </a:r>
            <a:r>
              <a:rPr lang="en-US" sz="4267" b="0" i="0" u="none" strike="noStrike" cap="none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?</a:t>
            </a:r>
            <a:endParaRPr sz="4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1314914" y="1879582"/>
            <a:ext cx="6374285" cy="4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25" rIns="12185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Staat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los van de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dagelijkse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praktijk</a:t>
            </a:r>
            <a:endParaRPr sz="2100" b="1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Proces</a:t>
            </a:r>
            <a:r>
              <a:rPr lang="en-US" sz="1600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is star </a:t>
            </a:r>
            <a:r>
              <a:rPr lang="en-US" sz="1600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en</a:t>
            </a:r>
            <a:r>
              <a:rPr lang="en-US" sz="1600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dwingend</a:t>
            </a:r>
            <a:endParaRPr lang="en-US" sz="1600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657347" y="1826584"/>
            <a:ext cx="532624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1314915" y="2487013"/>
            <a:ext cx="6374285" cy="4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25" rIns="12185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1314914" y="3788026"/>
            <a:ext cx="6374285" cy="4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25" rIns="12185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Zet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niet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aan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tot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leren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en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presteren</a:t>
            </a:r>
            <a:endParaRPr sz="2100" b="1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Doelen</a:t>
            </a:r>
            <a:r>
              <a:rPr lang="en-US" sz="1600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zijn</a:t>
            </a:r>
            <a:r>
              <a:rPr lang="en-US" sz="1600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niet</a:t>
            </a:r>
            <a:r>
              <a:rPr lang="en-US" sz="1600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top-of-mind</a:t>
            </a:r>
            <a:endParaRPr dirty="0"/>
          </a:p>
        </p:txBody>
      </p:sp>
      <p:sp>
        <p:nvSpPr>
          <p:cNvPr id="62" name="Shape 62"/>
          <p:cNvSpPr txBox="1"/>
          <p:nvPr/>
        </p:nvSpPr>
        <p:spPr>
          <a:xfrm>
            <a:off x="657346" y="3797626"/>
            <a:ext cx="532624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1314914" y="4813275"/>
            <a:ext cx="7886235" cy="4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25" rIns="12185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Beperkt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het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nemen</a:t>
            </a:r>
            <a:r>
              <a:rPr lang="en-US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 van </a:t>
            </a:r>
            <a:r>
              <a:rPr lang="en-US" sz="2100" b="1" dirty="0" err="1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verantwoordelijkheid</a:t>
            </a:r>
            <a:endParaRPr sz="2100" b="1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Manager is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leidend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en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doelen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zijn</a:t>
            </a:r>
            <a:r>
              <a:rPr lang="en-US" sz="16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opgelegd</a:t>
            </a:r>
            <a:endParaRPr sz="16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657346" y="4813275"/>
            <a:ext cx="532624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8198563" y="1598045"/>
            <a:ext cx="3603989" cy="4351342"/>
          </a:xfrm>
          <a:prstGeom prst="roundRect">
            <a:avLst>
              <a:gd name="adj" fmla="val 4308"/>
            </a:avLst>
          </a:prstGeom>
          <a:solidFill>
            <a:srgbClr val="EBEEF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3394" y="2352864"/>
            <a:ext cx="2554325" cy="23328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59"/>
          <p:cNvSpPr txBox="1"/>
          <p:nvPr/>
        </p:nvSpPr>
        <p:spPr>
          <a:xfrm>
            <a:off x="657347" y="2805748"/>
            <a:ext cx="532624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58"/>
          <p:cNvSpPr/>
          <p:nvPr/>
        </p:nvSpPr>
        <p:spPr>
          <a:xfrm>
            <a:off x="1314915" y="2805748"/>
            <a:ext cx="6573492" cy="47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60925" rIns="12185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100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Tijdrovend en administratief ‘moetje’</a:t>
            </a:r>
            <a:endParaRPr sz="2100" b="1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rPr>
              <a:t>Voorbereiden en voeren van beoordelingsgesprekken kost veel tijd</a:t>
            </a:r>
            <a:endParaRPr sz="1600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32323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" name="Shape 74"/>
          <p:cNvGrpSpPr/>
          <p:nvPr/>
        </p:nvGrpSpPr>
        <p:grpSpPr>
          <a:xfrm>
            <a:off x="4174861" y="1395467"/>
            <a:ext cx="3736838" cy="4171412"/>
            <a:chOff x="395536" y="1047796"/>
            <a:chExt cx="2696724" cy="3108130"/>
          </a:xfrm>
        </p:grpSpPr>
        <p:sp>
          <p:nvSpPr>
            <p:cNvPr id="75" name="Shape 75"/>
            <p:cNvSpPr/>
            <p:nvPr/>
          </p:nvSpPr>
          <p:spPr>
            <a:xfrm>
              <a:off x="395536" y="1047796"/>
              <a:ext cx="2696724" cy="3108130"/>
            </a:xfrm>
            <a:prstGeom prst="roundRect">
              <a:avLst>
                <a:gd name="adj" fmla="val 4308"/>
              </a:avLst>
            </a:prstGeom>
            <a:solidFill>
              <a:srgbClr val="EBEE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395536" y="2659821"/>
              <a:ext cx="2696724" cy="580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b="1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Eigenaarschap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We geven medewerkers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het vertrouwen om zelf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de regie te voeren</a:t>
              </a:r>
              <a:endParaRPr lang="nl-NL" sz="2000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77" name="Shape 77"/>
          <p:cNvGrpSpPr/>
          <p:nvPr/>
        </p:nvGrpSpPr>
        <p:grpSpPr>
          <a:xfrm>
            <a:off x="335359" y="1424300"/>
            <a:ext cx="3649930" cy="4144173"/>
            <a:chOff x="3176380" y="1047797"/>
            <a:chExt cx="2737448" cy="3108130"/>
          </a:xfrm>
        </p:grpSpPr>
        <p:sp>
          <p:nvSpPr>
            <p:cNvPr id="78" name="Shape 78"/>
            <p:cNvSpPr/>
            <p:nvPr/>
          </p:nvSpPr>
          <p:spPr>
            <a:xfrm>
              <a:off x="3176380" y="1047797"/>
              <a:ext cx="2716048" cy="3108130"/>
            </a:xfrm>
            <a:prstGeom prst="roundRect">
              <a:avLst>
                <a:gd name="adj" fmla="val 4308"/>
              </a:avLst>
            </a:prstGeom>
            <a:solidFill>
              <a:srgbClr val="EBEE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3197779" y="2648793"/>
              <a:ext cx="27160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b="1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Continue dialoog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We zijn continu met elkaar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 gesprek zodat doelen </a:t>
              </a: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top-of-mind blijven</a:t>
              </a:r>
              <a:endParaRPr lang="nl-NL" sz="2000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</a:t>
              </a:r>
              <a:endParaRPr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Shape 80"/>
          <p:cNvGrpSpPr/>
          <p:nvPr/>
        </p:nvGrpSpPr>
        <p:grpSpPr>
          <a:xfrm>
            <a:off x="8129801" y="1395467"/>
            <a:ext cx="3794317" cy="4144173"/>
            <a:chOff x="6008087" y="1072692"/>
            <a:chExt cx="2906246" cy="3136091"/>
          </a:xfrm>
        </p:grpSpPr>
        <p:sp>
          <p:nvSpPr>
            <p:cNvPr id="81" name="Shape 81"/>
            <p:cNvSpPr/>
            <p:nvPr/>
          </p:nvSpPr>
          <p:spPr>
            <a:xfrm>
              <a:off x="6008087" y="1072692"/>
              <a:ext cx="2884392" cy="3136091"/>
            </a:xfrm>
            <a:prstGeom prst="roundRect">
              <a:avLst>
                <a:gd name="adj" fmla="val 4308"/>
              </a:avLst>
            </a:prstGeom>
            <a:solidFill>
              <a:srgbClr val="EBEEF1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6029939" y="2709910"/>
              <a:ext cx="2884394" cy="590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2133" b="1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Zelfreflectie &amp; feedback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33" b="1" dirty="0">
                <a:solidFill>
                  <a:srgbClr val="323232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algn="ctr"/>
              <a:r>
                <a:rPr lang="nl-NL" sz="2000" dirty="0">
                  <a:solidFill>
                    <a:srgbClr val="323232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We stimuleren zelfreflectie &amp; feedback wat leidt tot nieuwe inzichten en betere resultaten</a:t>
              </a:r>
              <a:endParaRPr lang="nl-NL" sz="2000" dirty="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pic>
        <p:nvPicPr>
          <p:cNvPr id="19" name="Shape 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1204" y="1940716"/>
            <a:ext cx="1262633" cy="113573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57"/>
          <p:cNvSpPr txBox="1">
            <a:spLocks noGrp="1"/>
          </p:cNvSpPr>
          <p:nvPr>
            <p:ph type="title"/>
          </p:nvPr>
        </p:nvSpPr>
        <p:spPr>
          <a:xfrm>
            <a:off x="239348" y="271491"/>
            <a:ext cx="11563203" cy="94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3200"/>
              <a:buFont typeface="Nunito Sans"/>
              <a:buNone/>
            </a:pP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Uitgangspunten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nieuwe</a:t>
            </a:r>
            <a:r>
              <a:rPr lang="en-US" sz="4267" dirty="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 HR-</a:t>
            </a:r>
            <a:r>
              <a:rPr lang="en-US" sz="4267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cyclus</a:t>
            </a:r>
            <a:endParaRPr sz="4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Shape 101">
            <a:extLst>
              <a:ext uri="{FF2B5EF4-FFF2-40B4-BE49-F238E27FC236}">
                <a16:creationId xmlns:a16="http://schemas.microsoft.com/office/drawing/2014/main" id="{468CE6C1-77A8-304B-8F53-808FC210A6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3266" y="1879532"/>
            <a:ext cx="1195365" cy="119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96">
            <a:extLst>
              <a:ext uri="{FF2B5EF4-FFF2-40B4-BE49-F238E27FC236}">
                <a16:creationId xmlns:a16="http://schemas.microsoft.com/office/drawing/2014/main" id="{37AD0EE2-DBAA-8444-9E0C-B1E9EAB442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3541" y="1919821"/>
            <a:ext cx="1195365" cy="1177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60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l="31125" t="133" r="14782" b="40797"/>
          <a:stretch/>
        </p:blipFill>
        <p:spPr>
          <a:xfrm>
            <a:off x="-3146" y="0"/>
            <a:ext cx="14387056" cy="624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2278089" y="1917375"/>
            <a:ext cx="7629525" cy="56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lvl="0">
              <a:buClr>
                <a:srgbClr val="F8FBFF"/>
              </a:buClr>
              <a:buSzPts val="3600"/>
            </a:pPr>
            <a:r>
              <a:rPr lang="en-US" sz="3200" b="1" dirty="0" err="1">
                <a:latin typeface="Nunito Sans"/>
                <a:ea typeface="Nunito Sans"/>
                <a:cs typeface="Nunito Sans"/>
                <a:sym typeface="Nunito Sans"/>
              </a:rPr>
              <a:t>Ontdek</a:t>
            </a:r>
            <a:r>
              <a:rPr lang="en-US" sz="3200" b="1" dirty="0">
                <a:latin typeface="Nunito Sans"/>
                <a:ea typeface="Nunito Sans"/>
                <a:cs typeface="Nunito Sans"/>
                <a:sym typeface="Nunito Sans"/>
              </a:rPr>
              <a:t> het online platform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4166" y="473271"/>
            <a:ext cx="3517373" cy="125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8A940C7-B8D4-4683-BE70-571FCCF9B6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07540" y="3341549"/>
            <a:ext cx="5570621" cy="298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71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/>
          <p:cNvPicPr preferRelativeResize="0"/>
          <p:nvPr/>
        </p:nvPicPr>
        <p:blipFill rotWithShape="1">
          <a:blip r:embed="rId3">
            <a:alphaModFix/>
          </a:blip>
          <a:srcRect l="18472" r="18976" b="1768"/>
          <a:stretch/>
        </p:blipFill>
        <p:spPr>
          <a:xfrm>
            <a:off x="2" y="-5248"/>
            <a:ext cx="12191999" cy="68632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914399" y="3070577"/>
            <a:ext cx="10363200" cy="71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Nunito Sans"/>
              <a:buNone/>
            </a:pPr>
            <a:r>
              <a:rPr lang="en-US" sz="4200" b="1" dirty="0" err="1">
                <a:latin typeface="Nunito Sans"/>
                <a:ea typeface="Nunito Sans"/>
                <a:cs typeface="Nunito Sans"/>
                <a:sym typeface="Nunito Sans"/>
              </a:rPr>
              <a:t>Aan</a:t>
            </a:r>
            <a:r>
              <a:rPr lang="en-US" sz="4200" b="1" dirty="0">
                <a:latin typeface="Nunito Sans"/>
                <a:ea typeface="Nunito Sans"/>
                <a:cs typeface="Nunito Sans"/>
                <a:sym typeface="Nunito Sans"/>
              </a:rPr>
              <a:t> de slag</a:t>
            </a:r>
            <a:endParaRPr sz="4200" b="0" i="0" u="none" strike="noStrike" cap="none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7313" y="1436831"/>
            <a:ext cx="3517373" cy="1254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26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278296" y="275462"/>
            <a:ext cx="11674355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 dirty="0" err="1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Registreren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9359" y="1822260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9359" y="3563725"/>
            <a:ext cx="316964" cy="24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7778748" y="3450205"/>
            <a:ext cx="374210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Voeg een foto toe</a:t>
            </a:r>
            <a:endParaRPr sz="2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7778748" y="1711036"/>
            <a:ext cx="360737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Registreer je vanuit de e-mail met uitnodiging</a:t>
            </a:r>
            <a:r>
              <a:rPr lang="en-US" sz="2800" dirty="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2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176BA0-BB2F-48CF-8D72-0255CE7DE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90" y="1215453"/>
            <a:ext cx="4817828" cy="482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4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278296" y="275462"/>
            <a:ext cx="11674355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Stel doelen 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1159" y="1580960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1159" y="3322425"/>
            <a:ext cx="316964" cy="24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8210548" y="3208905"/>
            <a:ext cx="374210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Knip je doelen op in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acties en meetbare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resultaten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8210548" y="1469736"/>
            <a:ext cx="360737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Bepaal jouw bijdrage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aan de organisatie doelstellingen 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121">
            <a:extLst>
              <a:ext uri="{FF2B5EF4-FFF2-40B4-BE49-F238E27FC236}">
                <a16:creationId xmlns:a16="http://schemas.microsoft.com/office/drawing/2014/main" id="{29DFA7F5-CCEC-49D0-86F6-0146252F9BD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31827" y="1433914"/>
            <a:ext cx="6863064" cy="4021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31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/>
        </p:nvSpPr>
        <p:spPr>
          <a:xfrm>
            <a:off x="294198" y="275462"/>
            <a:ext cx="11658453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Bepaal ontwikkeldoelen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7127924" y="1433914"/>
            <a:ext cx="408622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Bepaal wat je wil ontwikkelen en wat je daarmee wil bereiken</a:t>
            </a:r>
            <a:endParaRPr sz="28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1745" y="1569219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5663" y="3366935"/>
            <a:ext cx="316964" cy="24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/>
          <p:nvPr/>
        </p:nvSpPr>
        <p:spPr>
          <a:xfrm>
            <a:off x="7127924" y="3266460"/>
            <a:ext cx="444062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Knip je doel op in concreet gedrag waar je mee kan oefenen in de praktijk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131">
            <a:extLst>
              <a:ext uri="{FF2B5EF4-FFF2-40B4-BE49-F238E27FC236}">
                <a16:creationId xmlns:a16="http://schemas.microsoft.com/office/drawing/2014/main" id="{A0DF4E0B-AEF1-41B8-8DD8-6FBF918CA0F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31862" y="1526763"/>
            <a:ext cx="5829226" cy="4580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89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/>
        </p:nvSpPr>
        <p:spPr>
          <a:xfrm>
            <a:off x="238539" y="275462"/>
            <a:ext cx="11714112" cy="71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C"/>
              </a:buClr>
              <a:buSzPts val="4000"/>
              <a:buFont typeface="Nunito Sans"/>
              <a:buNone/>
            </a:pPr>
            <a:r>
              <a:rPr lang="en-US" sz="4400">
                <a:solidFill>
                  <a:srgbClr val="0073AC"/>
                </a:solidFill>
                <a:latin typeface="Nunito Sans"/>
                <a:ea typeface="Nunito Sans"/>
                <a:cs typeface="Nunito Sans"/>
                <a:sym typeface="Nunito Sans"/>
              </a:rPr>
              <a:t>Focus op doelen &amp; ontwikkeling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246475" y="723013"/>
            <a:ext cx="2463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383611" y="1387078"/>
            <a:ext cx="4269044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Ontvang regelmatig herinneringen aan jouw (ontwikkel-) doelen</a:t>
            </a:r>
            <a:endParaRPr sz="28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595959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959"/>
                </a:solidFill>
                <a:latin typeface="Nunito Sans"/>
                <a:ea typeface="Nunito Sans"/>
                <a:cs typeface="Nunito Sans"/>
                <a:sym typeface="Nunito Sans"/>
              </a:rPr>
              <a:t>Zie direct hoe je er voor staat en werk je doelen makkelijk bij</a:t>
            </a: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432" y="1522383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432" y="3156793"/>
            <a:ext cx="316964" cy="24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42">
            <a:extLst>
              <a:ext uri="{FF2B5EF4-FFF2-40B4-BE49-F238E27FC236}">
                <a16:creationId xmlns:a16="http://schemas.microsoft.com/office/drawing/2014/main" id="{14B38332-B11C-4065-87DF-443E762D4889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6251992" y="1232208"/>
            <a:ext cx="5058387" cy="506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4081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552</Words>
  <Application>Microsoft Macintosh PowerPoint</Application>
  <PresentationFormat>Breedbeeld</PresentationFormat>
  <Paragraphs>120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Calibri</vt:lpstr>
      <vt:lpstr>Arial</vt:lpstr>
      <vt:lpstr>Nunito Sans</vt:lpstr>
      <vt:lpstr>Kantoorthema</vt:lpstr>
      <vt:lpstr>Startgroep nieuwe HR-cyclus</vt:lpstr>
      <vt:lpstr>Waarom vernieuwen we de HR-cyclus?</vt:lpstr>
      <vt:lpstr>Uitgangspunten nieuwe HR-cyclus</vt:lpstr>
      <vt:lpstr>Ontdek het online platform</vt:lpstr>
      <vt:lpstr>Aan de slag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iPhone &amp; iPad</vt:lpstr>
      <vt:lpstr>Afspraken maken</vt:lpstr>
      <vt:lpstr>Wat spreken we met elkaar af?</vt:lpstr>
      <vt:lpstr>Aan de slag als startgroep</vt:lpstr>
      <vt:lpstr>Evaluatie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Maak je HR-cyclus  klaar voor de toekomst</dc:title>
  <dc:creator>Goris, Dennis</dc:creator>
  <cp:lastModifiedBy>Microsoft Office User</cp:lastModifiedBy>
  <cp:revision>78</cp:revision>
  <dcterms:modified xsi:type="dcterms:W3CDTF">2021-06-24T12:08:34Z</dcterms:modified>
</cp:coreProperties>
</file>