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1" r:id="rId2"/>
  </p:sldMasterIdLst>
  <p:notesMasterIdLst>
    <p:notesMasterId r:id="rId11"/>
  </p:notesMasterIdLst>
  <p:sldIdLst>
    <p:sldId id="256" r:id="rId3"/>
    <p:sldId id="258" r:id="rId4"/>
    <p:sldId id="291" r:id="rId5"/>
    <p:sldId id="292" r:id="rId6"/>
    <p:sldId id="294" r:id="rId7"/>
    <p:sldId id="293" r:id="rId8"/>
    <p:sldId id="296" r:id="rId9"/>
    <p:sldId id="298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Sans" panose="02000503000000000000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h2AlMgd5GuH7+qfFnlwqNf++C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FC"/>
    <a:srgbClr val="EB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/>
    <p:restoredTop sz="94587"/>
  </p:normalViewPr>
  <p:slideViewPr>
    <p:cSldViewPr snapToGrid="0">
      <p:cViewPr varScale="1">
        <p:scale>
          <a:sx n="115" d="100"/>
          <a:sy n="115" d="100"/>
        </p:scale>
        <p:origin x="3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Vraag: wat is het het doel van een HR-cyclus?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 om te veranderen wordt bepaald door pijn en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 is een 3 keer sterkere factor dan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dus heel duidelijk wat de pijn is in je organisatie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lopen jullie tegen aan?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is het (nu) tijd voor verandering?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kost de huidige manier van werken?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 deze uitdagingen willen veel organisaties de HR-cyclus vernieuwen. Voorkom daarbij een aantal veelgemaakte fouten.</a:t>
            </a:r>
            <a:endParaRPr/>
          </a:p>
        </p:txBody>
      </p:sp>
      <p:sp>
        <p:nvSpPr>
          <p:cNvPr id="238" name="Google Shape;2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06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 om te veranderen wordt bepaald door pijn en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 is een 3 keer sterkere factor dan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dus heel duidelijk wat de pijn is in je organisatie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lopen jullie tegen aan?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is het (nu) tijd voor verandering?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kost de huidige manier van werken?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 deze uitdagingen willen veel organisaties de HR-cyclus vernieuwen. Voorkom daarbij een aantal veelgemaakte fouten.</a:t>
            </a:r>
            <a:endParaRPr/>
          </a:p>
        </p:txBody>
      </p:sp>
      <p:sp>
        <p:nvSpPr>
          <p:cNvPr id="238" name="Google Shape;2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97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 om te veranderen wordt bepaald door pijn en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 is een 3 keer sterkere factor dan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dus heel duidelijk wat de pijn is in je organisatie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lopen jullie tegen aan?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is het (nu) tijd voor verandering?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kost de huidige manier van werken?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 deze uitdagingen willen veel organisaties de HR-cyclus vernieuwen. Voorkom daarbij een aantal veelgemaakte fouten.</a:t>
            </a:r>
            <a:endParaRPr/>
          </a:p>
        </p:txBody>
      </p:sp>
      <p:sp>
        <p:nvSpPr>
          <p:cNvPr id="238" name="Google Shape;2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32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 om te veranderen wordt bepaald door pijn en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 is een 3 keer sterkere factor dan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dus heel duidelijk wat de pijn is in je organisatie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lopen jullie tegen aan?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is het (nu) tijd voor verandering?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kost de huidige manier van werken?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 deze uitdagingen willen veel organisaties de HR-cyclus vernieuwen. Voorkom daarbij een aantal veelgemaakte fouten.</a:t>
            </a:r>
            <a:endParaRPr/>
          </a:p>
        </p:txBody>
      </p:sp>
      <p:sp>
        <p:nvSpPr>
          <p:cNvPr id="238" name="Google Shape;2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54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 om te veranderen wordt bepaald door pijn en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 is een 3 keer sterkere factor dan verlangen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dus heel duidelijk wat de pijn is in je organisatie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lopen jullie tegen aan?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is het (nu) tijd voor verandering?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kost de huidige manier van werken?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 deze uitdagingen willen veel organisaties de HR-cyclus vernieuwen. Voorkom daarbij een aantal veelgemaakte fouten.</a:t>
            </a:r>
            <a:endParaRPr/>
          </a:p>
        </p:txBody>
      </p:sp>
      <p:sp>
        <p:nvSpPr>
          <p:cNvPr id="238" name="Google Shape;2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58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70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body" idx="1"/>
          </p:nvPr>
        </p:nvSpPr>
        <p:spPr>
          <a:xfrm rot="5400000">
            <a:off x="4582319" y="-873918"/>
            <a:ext cx="30273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6"/>
          <p:cNvSpPr/>
          <p:nvPr/>
        </p:nvSpPr>
        <p:spPr>
          <a:xfrm>
            <a:off x="0" y="6392917"/>
            <a:ext cx="12192000" cy="465083"/>
          </a:xfrm>
          <a:prstGeom prst="rect">
            <a:avLst/>
          </a:prstGeom>
          <a:solidFill>
            <a:srgbClr val="007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6"/>
          <p:cNvSpPr txBox="1"/>
          <p:nvPr/>
        </p:nvSpPr>
        <p:spPr>
          <a:xfrm>
            <a:off x="9891329" y="648853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6474519"/>
            <a:ext cx="792088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/>
          <p:nvPr/>
        </p:nvSpPr>
        <p:spPr>
          <a:xfrm>
            <a:off x="3005667" y="1335088"/>
            <a:ext cx="46810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next session will start in</a:t>
            </a:r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ctrTitle"/>
          </p:nvPr>
        </p:nvSpPr>
        <p:spPr>
          <a:xfrm>
            <a:off x="882651" y="2540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609600" y="3098801"/>
            <a:ext cx="10972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0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09600" y="3098801"/>
            <a:ext cx="5384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197600" y="3098801"/>
            <a:ext cx="5384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1"/>
          </p:nvPr>
        </p:nvSpPr>
        <p:spPr>
          <a:xfrm>
            <a:off x="609600" y="3098801"/>
            <a:ext cx="10972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7"/>
          <p:cNvSpPr/>
          <p:nvPr/>
        </p:nvSpPr>
        <p:spPr>
          <a:xfrm>
            <a:off x="3874789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 l="18472" r="18975" b="1768"/>
          <a:stretch/>
        </p:blipFill>
        <p:spPr>
          <a:xfrm>
            <a:off x="2" y="-5248"/>
            <a:ext cx="12191999" cy="68632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399" y="34218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Continu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verbetersessie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313" y="1436831"/>
            <a:ext cx="3517373" cy="125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/>
          <p:nvPr/>
        </p:nvSpPr>
        <p:spPr>
          <a:xfrm>
            <a:off x="373110" y="1215456"/>
            <a:ext cx="8856616" cy="4875378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–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Continu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verbetersessie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233102" y="1921425"/>
            <a:ext cx="9509676" cy="467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8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Ervaringen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medewerkers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unito Sans" panose="00000500000000000000" pitchFamily="2" charset="0"/>
            </a:endParaRPr>
          </a:p>
          <a:p>
            <a:pPr lvl="8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Ervaringen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leidinggevenden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unito Sans" panose="00000500000000000000" pitchFamily="2" charset="0"/>
            </a:endParaRPr>
          </a:p>
          <a:p>
            <a:pPr lvl="8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Ondersteuning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 HR &amp; Dialog</a:t>
            </a:r>
          </a:p>
          <a:p>
            <a:pPr lvl="8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Gebruik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anose="00000500000000000000" pitchFamily="2" charset="0"/>
              </a:rPr>
              <a:t> online platform Dialog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/>
                <a:ea typeface="Nunito Sans"/>
                <a:cs typeface="Nunito Sans"/>
                <a:sym typeface="Nunito Sans"/>
              </a:rPr>
              <a:t>Vervolgafspraken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/>
                <a:ea typeface="Nunito Sans"/>
                <a:cs typeface="Nunito Sans"/>
                <a:sym typeface="Nunito Sans"/>
              </a:rPr>
              <a:t>Evaluatie sessie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23" y="2206808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23" y="2770305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23" y="3285470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23" y="3800634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"/>
          <p:cNvSpPr/>
          <p:nvPr/>
        </p:nvSpPr>
        <p:spPr>
          <a:xfrm>
            <a:off x="9429750" y="1215456"/>
            <a:ext cx="2389139" cy="4875378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23" y="4349050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23" y="4914092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3A99932-FDB1-784A-A047-44F641669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162" y="3017839"/>
            <a:ext cx="1270611" cy="1270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3075709" y="1226570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 sz="4000" b="0" i="0" u="none" strike="noStrike" cap="none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Ervaringen</a:t>
            </a:r>
            <a:r>
              <a:rPr lang="en-US" sz="4000" b="0" i="0" u="none" strike="noStrike" cap="none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000" b="0" i="0" u="none" strike="noStrike" cap="none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9;p5">
            <a:extLst>
              <a:ext uri="{FF2B5EF4-FFF2-40B4-BE49-F238E27FC236}">
                <a16:creationId xmlns:a16="http://schemas.microsoft.com/office/drawing/2014/main" id="{D77A3AA5-6090-1040-88C6-3BF6D36851EF}"/>
              </a:ext>
            </a:extLst>
          </p:cNvPr>
          <p:cNvSpPr/>
          <p:nvPr/>
        </p:nvSpPr>
        <p:spPr>
          <a:xfrm>
            <a:off x="347190" y="1226570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0;p5">
            <a:extLst>
              <a:ext uri="{FF2B5EF4-FFF2-40B4-BE49-F238E27FC236}">
                <a16:creationId xmlns:a16="http://schemas.microsoft.com/office/drawing/2014/main" id="{91C49BD8-D660-8248-9210-A9B0C1803AB7}"/>
              </a:ext>
            </a:extLst>
          </p:cNvPr>
          <p:cNvSpPr/>
          <p:nvPr/>
        </p:nvSpPr>
        <p:spPr>
          <a:xfrm>
            <a:off x="3075709" y="3822912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9;p5">
            <a:extLst>
              <a:ext uri="{FF2B5EF4-FFF2-40B4-BE49-F238E27FC236}">
                <a16:creationId xmlns:a16="http://schemas.microsoft.com/office/drawing/2014/main" id="{E52996BF-93BE-C943-ACCD-7F44E3B2C48F}"/>
              </a:ext>
            </a:extLst>
          </p:cNvPr>
          <p:cNvSpPr/>
          <p:nvPr/>
        </p:nvSpPr>
        <p:spPr>
          <a:xfrm>
            <a:off x="347190" y="3822912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625;p29">
            <a:extLst>
              <a:ext uri="{FF2B5EF4-FFF2-40B4-BE49-F238E27FC236}">
                <a16:creationId xmlns:a16="http://schemas.microsoft.com/office/drawing/2014/main" id="{4403F53E-3E66-2641-9ABB-B332912F3B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060" y="1445535"/>
            <a:ext cx="650055" cy="915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7;p8">
            <a:extLst>
              <a:ext uri="{FF2B5EF4-FFF2-40B4-BE49-F238E27FC236}">
                <a16:creationId xmlns:a16="http://schemas.microsoft.com/office/drawing/2014/main" id="{545BD7B9-169F-EE41-8C2E-43B583AF36EF}"/>
              </a:ext>
            </a:extLst>
          </p:cNvPr>
          <p:cNvSpPr/>
          <p:nvPr/>
        </p:nvSpPr>
        <p:spPr>
          <a:xfrm>
            <a:off x="347190" y="2371930"/>
            <a:ext cx="2425796" cy="6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Complimenten</a:t>
            </a:r>
            <a:endParaRPr sz="2400" dirty="0"/>
          </a:p>
        </p:txBody>
      </p:sp>
      <p:pic>
        <p:nvPicPr>
          <p:cNvPr id="21" name="Google Shape;250;p5">
            <a:extLst>
              <a:ext uri="{FF2B5EF4-FFF2-40B4-BE49-F238E27FC236}">
                <a16:creationId xmlns:a16="http://schemas.microsoft.com/office/drawing/2014/main" id="{60A4DEF1-27FC-2A4F-BA5C-5BA8835948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698" y="4041877"/>
            <a:ext cx="952778" cy="93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97;p8">
            <a:extLst>
              <a:ext uri="{FF2B5EF4-FFF2-40B4-BE49-F238E27FC236}">
                <a16:creationId xmlns:a16="http://schemas.microsoft.com/office/drawing/2014/main" id="{234907FB-1D8B-E049-9ED1-EBA27F4A40C7}"/>
              </a:ext>
            </a:extLst>
          </p:cNvPr>
          <p:cNvSpPr/>
          <p:nvPr/>
        </p:nvSpPr>
        <p:spPr>
          <a:xfrm>
            <a:off x="347189" y="4974541"/>
            <a:ext cx="2425796" cy="6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Suggesties</a:t>
            </a:r>
            <a:endParaRPr sz="2400" dirty="0"/>
          </a:p>
        </p:txBody>
      </p:sp>
      <p:sp>
        <p:nvSpPr>
          <p:cNvPr id="23" name="Google Shape;297;p8">
            <a:extLst>
              <a:ext uri="{FF2B5EF4-FFF2-40B4-BE49-F238E27FC236}">
                <a16:creationId xmlns:a16="http://schemas.microsoft.com/office/drawing/2014/main" id="{2037E33B-2695-0548-A7F1-652F139AC268}"/>
              </a:ext>
            </a:extLst>
          </p:cNvPr>
          <p:cNvSpPr/>
          <p:nvPr/>
        </p:nvSpPr>
        <p:spPr>
          <a:xfrm>
            <a:off x="3308465" y="3857015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Wat kunnen we de aankomende periode nog </a:t>
            </a:r>
            <a:r>
              <a:rPr lang="nl-NL" sz="1600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verbeteren voor </a:t>
            </a:r>
            <a:r>
              <a:rPr lang="nl-NL" sz="16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medewerkers?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0" i="0" u="none" strike="noStrike" cap="none" dirty="0">
              <a:solidFill>
                <a:srgbClr val="42424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/>
          </a:p>
        </p:txBody>
      </p:sp>
      <p:sp>
        <p:nvSpPr>
          <p:cNvPr id="24" name="Google Shape;297;p8">
            <a:extLst>
              <a:ext uri="{FF2B5EF4-FFF2-40B4-BE49-F238E27FC236}">
                <a16:creationId xmlns:a16="http://schemas.microsoft.com/office/drawing/2014/main" id="{B2B83419-3B74-9847-8BFF-27B06490EEB8}"/>
              </a:ext>
            </a:extLst>
          </p:cNvPr>
          <p:cNvSpPr/>
          <p:nvPr/>
        </p:nvSpPr>
        <p:spPr>
          <a:xfrm>
            <a:off x="3308465" y="1216120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ea typeface="Nunito Sans"/>
                <a:cs typeface="Nunito Sans"/>
                <a:sym typeface="Nunito Sans"/>
              </a:rPr>
              <a:t>Waar zijn medewerkers al enthousiast en positief over? </a:t>
            </a:r>
          </a:p>
          <a:p>
            <a:pPr lvl="0"/>
            <a:endParaRPr lang="nl-NL" sz="1600" dirty="0">
              <a:solidFill>
                <a:srgbClr val="424242"/>
              </a:solidFill>
              <a:latin typeface="Nunito Sans" pitchFamily="2" charset="77"/>
              <a:ea typeface="Nunito Sans"/>
              <a:cs typeface="Nunito Sans"/>
              <a:sym typeface="Nunito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lvl="0"/>
            <a:endParaRPr lang="nl-NL" sz="1600" dirty="0">
              <a:latin typeface="Nunito Sans" pitchFamily="2" charset="77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>
              <a:latin typeface="Nunito Sans" pitchFamily="2" charset="77"/>
            </a:endParaRPr>
          </a:p>
        </p:txBody>
      </p:sp>
      <p:pic>
        <p:nvPicPr>
          <p:cNvPr id="26" name="Google Shape;611;p27">
            <a:extLst>
              <a:ext uri="{FF2B5EF4-FFF2-40B4-BE49-F238E27FC236}">
                <a16:creationId xmlns:a16="http://schemas.microsoft.com/office/drawing/2014/main" id="{ABF2F8B7-7936-E949-9587-2D7BA1B8BF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4241" y="290231"/>
            <a:ext cx="779874" cy="526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7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3075709" y="1226570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 algn="ctr">
              <a:buClr>
                <a:srgbClr val="0073AC"/>
              </a:buClr>
              <a:buSzPts val="3200"/>
            </a:pPr>
            <a:r>
              <a:rPr lang="en-US" sz="40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Ervaringen</a:t>
            </a:r>
            <a:r>
              <a:rPr lang="en-US" sz="40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0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leidinggevenden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9;p5">
            <a:extLst>
              <a:ext uri="{FF2B5EF4-FFF2-40B4-BE49-F238E27FC236}">
                <a16:creationId xmlns:a16="http://schemas.microsoft.com/office/drawing/2014/main" id="{D77A3AA5-6090-1040-88C6-3BF6D36851EF}"/>
              </a:ext>
            </a:extLst>
          </p:cNvPr>
          <p:cNvSpPr/>
          <p:nvPr/>
        </p:nvSpPr>
        <p:spPr>
          <a:xfrm>
            <a:off x="347190" y="1226570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0;p5">
            <a:extLst>
              <a:ext uri="{FF2B5EF4-FFF2-40B4-BE49-F238E27FC236}">
                <a16:creationId xmlns:a16="http://schemas.microsoft.com/office/drawing/2014/main" id="{91C49BD8-D660-8248-9210-A9B0C1803AB7}"/>
              </a:ext>
            </a:extLst>
          </p:cNvPr>
          <p:cNvSpPr/>
          <p:nvPr/>
        </p:nvSpPr>
        <p:spPr>
          <a:xfrm>
            <a:off x="3075709" y="3822912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9;p5">
            <a:extLst>
              <a:ext uri="{FF2B5EF4-FFF2-40B4-BE49-F238E27FC236}">
                <a16:creationId xmlns:a16="http://schemas.microsoft.com/office/drawing/2014/main" id="{E52996BF-93BE-C943-ACCD-7F44E3B2C48F}"/>
              </a:ext>
            </a:extLst>
          </p:cNvPr>
          <p:cNvSpPr/>
          <p:nvPr/>
        </p:nvSpPr>
        <p:spPr>
          <a:xfrm>
            <a:off x="347190" y="3822912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625;p29">
            <a:extLst>
              <a:ext uri="{FF2B5EF4-FFF2-40B4-BE49-F238E27FC236}">
                <a16:creationId xmlns:a16="http://schemas.microsoft.com/office/drawing/2014/main" id="{4403F53E-3E66-2641-9ABB-B332912F3B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060" y="1445535"/>
            <a:ext cx="650055" cy="915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7;p8">
            <a:extLst>
              <a:ext uri="{FF2B5EF4-FFF2-40B4-BE49-F238E27FC236}">
                <a16:creationId xmlns:a16="http://schemas.microsoft.com/office/drawing/2014/main" id="{545BD7B9-169F-EE41-8C2E-43B583AF36EF}"/>
              </a:ext>
            </a:extLst>
          </p:cNvPr>
          <p:cNvSpPr/>
          <p:nvPr/>
        </p:nvSpPr>
        <p:spPr>
          <a:xfrm>
            <a:off x="347190" y="2371930"/>
            <a:ext cx="2425796" cy="6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Complimenten</a:t>
            </a:r>
            <a:endParaRPr sz="2400" dirty="0"/>
          </a:p>
        </p:txBody>
      </p:sp>
      <p:pic>
        <p:nvPicPr>
          <p:cNvPr id="21" name="Google Shape;250;p5">
            <a:extLst>
              <a:ext uri="{FF2B5EF4-FFF2-40B4-BE49-F238E27FC236}">
                <a16:creationId xmlns:a16="http://schemas.microsoft.com/office/drawing/2014/main" id="{60A4DEF1-27FC-2A4F-BA5C-5BA8835948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698" y="4041877"/>
            <a:ext cx="952778" cy="93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97;p8">
            <a:extLst>
              <a:ext uri="{FF2B5EF4-FFF2-40B4-BE49-F238E27FC236}">
                <a16:creationId xmlns:a16="http://schemas.microsoft.com/office/drawing/2014/main" id="{234907FB-1D8B-E049-9ED1-EBA27F4A40C7}"/>
              </a:ext>
            </a:extLst>
          </p:cNvPr>
          <p:cNvSpPr/>
          <p:nvPr/>
        </p:nvSpPr>
        <p:spPr>
          <a:xfrm>
            <a:off x="347189" y="4974541"/>
            <a:ext cx="2425796" cy="6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Suggesties</a:t>
            </a:r>
            <a:endParaRPr sz="2400" dirty="0"/>
          </a:p>
        </p:txBody>
      </p:sp>
      <p:sp>
        <p:nvSpPr>
          <p:cNvPr id="23" name="Google Shape;297;p8">
            <a:extLst>
              <a:ext uri="{FF2B5EF4-FFF2-40B4-BE49-F238E27FC236}">
                <a16:creationId xmlns:a16="http://schemas.microsoft.com/office/drawing/2014/main" id="{2037E33B-2695-0548-A7F1-652F139AC268}"/>
              </a:ext>
            </a:extLst>
          </p:cNvPr>
          <p:cNvSpPr/>
          <p:nvPr/>
        </p:nvSpPr>
        <p:spPr>
          <a:xfrm>
            <a:off x="3308465" y="3857015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nl-NL" sz="1600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Wat kunnen we de aankomende periode nog verbeteren voor leidinggevenden?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0" i="0" u="none" strike="noStrike" cap="none" dirty="0">
              <a:solidFill>
                <a:srgbClr val="42424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/>
          </a:p>
        </p:txBody>
      </p:sp>
      <p:sp>
        <p:nvSpPr>
          <p:cNvPr id="24" name="Google Shape;297;p8">
            <a:extLst>
              <a:ext uri="{FF2B5EF4-FFF2-40B4-BE49-F238E27FC236}">
                <a16:creationId xmlns:a16="http://schemas.microsoft.com/office/drawing/2014/main" id="{B2B83419-3B74-9847-8BFF-27B06490EEB8}"/>
              </a:ext>
            </a:extLst>
          </p:cNvPr>
          <p:cNvSpPr/>
          <p:nvPr/>
        </p:nvSpPr>
        <p:spPr>
          <a:xfrm>
            <a:off x="3308465" y="1216120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ea typeface="Nunito Sans"/>
                <a:cs typeface="Nunito Sans"/>
                <a:sym typeface="Nunito Sans"/>
              </a:rPr>
              <a:t>Waar zijn leidinggevenden al enthousiast en positief over? </a:t>
            </a:r>
          </a:p>
          <a:p>
            <a:pPr lvl="0"/>
            <a:endParaRPr lang="nl-NL" sz="1600" dirty="0">
              <a:solidFill>
                <a:srgbClr val="424242"/>
              </a:solidFill>
              <a:latin typeface="Nunito Sans" pitchFamily="2" charset="77"/>
              <a:ea typeface="Nunito Sans"/>
              <a:cs typeface="Nunito Sans"/>
              <a:sym typeface="Nunito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lvl="0"/>
            <a:endParaRPr lang="nl-NL" sz="1600" dirty="0">
              <a:latin typeface="Nunito Sans" pitchFamily="2" charset="77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>
              <a:latin typeface="Nunito Sans" pitchFamily="2" charset="77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4EC668A-5632-124D-A6EF-1BC0D7AE1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538" y="290231"/>
            <a:ext cx="457942" cy="5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5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49;p5">
            <a:extLst>
              <a:ext uri="{FF2B5EF4-FFF2-40B4-BE49-F238E27FC236}">
                <a16:creationId xmlns:a16="http://schemas.microsoft.com/office/drawing/2014/main" id="{C34F2396-E507-A04B-A17C-D09AFA2ACC24}"/>
              </a:ext>
            </a:extLst>
          </p:cNvPr>
          <p:cNvSpPr/>
          <p:nvPr/>
        </p:nvSpPr>
        <p:spPr>
          <a:xfrm>
            <a:off x="347190" y="3822911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3075709" y="1226570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 algn="ctr">
              <a:buClr>
                <a:srgbClr val="0073AC"/>
              </a:buClr>
              <a:buSzPts val="3200"/>
            </a:pPr>
            <a:r>
              <a:rPr lang="en-US" sz="40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Ondersteuning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9;p5">
            <a:extLst>
              <a:ext uri="{FF2B5EF4-FFF2-40B4-BE49-F238E27FC236}">
                <a16:creationId xmlns:a16="http://schemas.microsoft.com/office/drawing/2014/main" id="{D77A3AA5-6090-1040-88C6-3BF6D36851EF}"/>
              </a:ext>
            </a:extLst>
          </p:cNvPr>
          <p:cNvSpPr/>
          <p:nvPr/>
        </p:nvSpPr>
        <p:spPr>
          <a:xfrm>
            <a:off x="347190" y="1226570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0;p5">
            <a:extLst>
              <a:ext uri="{FF2B5EF4-FFF2-40B4-BE49-F238E27FC236}">
                <a16:creationId xmlns:a16="http://schemas.microsoft.com/office/drawing/2014/main" id="{91C49BD8-D660-8248-9210-A9B0C1803AB7}"/>
              </a:ext>
            </a:extLst>
          </p:cNvPr>
          <p:cNvSpPr/>
          <p:nvPr/>
        </p:nvSpPr>
        <p:spPr>
          <a:xfrm>
            <a:off x="3075709" y="3822912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97;p8">
            <a:extLst>
              <a:ext uri="{FF2B5EF4-FFF2-40B4-BE49-F238E27FC236}">
                <a16:creationId xmlns:a16="http://schemas.microsoft.com/office/drawing/2014/main" id="{2037E33B-2695-0548-A7F1-652F139AC268}"/>
              </a:ext>
            </a:extLst>
          </p:cNvPr>
          <p:cNvSpPr/>
          <p:nvPr/>
        </p:nvSpPr>
        <p:spPr>
          <a:xfrm>
            <a:off x="3308465" y="3857015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Wat kan </a:t>
            </a:r>
            <a:r>
              <a:rPr lang="nl-NL" sz="1600" b="0" i="0" u="none" strike="noStrike" cap="none" dirty="0" err="1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Dialog</a:t>
            </a:r>
            <a:r>
              <a:rPr lang="nl-NL" sz="16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 nog beter doen?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0" i="0" u="none" strike="noStrike" cap="none" dirty="0">
              <a:solidFill>
                <a:srgbClr val="42424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/>
          </a:p>
        </p:txBody>
      </p:sp>
      <p:sp>
        <p:nvSpPr>
          <p:cNvPr id="24" name="Google Shape;297;p8">
            <a:extLst>
              <a:ext uri="{FF2B5EF4-FFF2-40B4-BE49-F238E27FC236}">
                <a16:creationId xmlns:a16="http://schemas.microsoft.com/office/drawing/2014/main" id="{B2B83419-3B74-9847-8BFF-27B06490EEB8}"/>
              </a:ext>
            </a:extLst>
          </p:cNvPr>
          <p:cNvSpPr/>
          <p:nvPr/>
        </p:nvSpPr>
        <p:spPr>
          <a:xfrm>
            <a:off x="3308465" y="1216120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ea typeface="Nunito Sans"/>
                <a:cs typeface="Nunito Sans"/>
                <a:sym typeface="Nunito Sans"/>
              </a:rPr>
              <a:t>Wat kan HR nog beter doen?</a:t>
            </a:r>
          </a:p>
          <a:p>
            <a:pPr lvl="0"/>
            <a:endParaRPr lang="nl-NL" sz="1600" dirty="0">
              <a:solidFill>
                <a:srgbClr val="424242"/>
              </a:solidFill>
              <a:latin typeface="Nunito Sans" pitchFamily="2" charset="77"/>
              <a:ea typeface="Nunito Sans"/>
              <a:cs typeface="Nunito Sans"/>
              <a:sym typeface="Nunito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lvl="0"/>
            <a:endParaRPr lang="nl-NL" sz="1600" dirty="0">
              <a:latin typeface="Nunito Sans" pitchFamily="2" charset="77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>
              <a:latin typeface="Nunito Sans" pitchFamily="2" charset="77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C53D725-E03A-9742-B312-F22924BF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77" y="1722637"/>
            <a:ext cx="1290224" cy="129022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D639B32-4E80-DA42-AB4E-F3E77930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64" y="4332770"/>
            <a:ext cx="1209449" cy="12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3075709" y="1226570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 b="0" i="0" u="none" strike="noStrike" cap="none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Gebruik</a:t>
            </a:r>
            <a:r>
              <a:rPr lang="en-US" b="0" i="0" u="none" strike="noStrike" cap="none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online platform Dialog</a:t>
            </a:r>
            <a:endParaRPr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9;p5">
            <a:extLst>
              <a:ext uri="{FF2B5EF4-FFF2-40B4-BE49-F238E27FC236}">
                <a16:creationId xmlns:a16="http://schemas.microsoft.com/office/drawing/2014/main" id="{D77A3AA5-6090-1040-88C6-3BF6D36851EF}"/>
              </a:ext>
            </a:extLst>
          </p:cNvPr>
          <p:cNvSpPr/>
          <p:nvPr/>
        </p:nvSpPr>
        <p:spPr>
          <a:xfrm>
            <a:off x="347190" y="1226570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40;p5">
            <a:extLst>
              <a:ext uri="{FF2B5EF4-FFF2-40B4-BE49-F238E27FC236}">
                <a16:creationId xmlns:a16="http://schemas.microsoft.com/office/drawing/2014/main" id="{91C49BD8-D660-8248-9210-A9B0C1803AB7}"/>
              </a:ext>
            </a:extLst>
          </p:cNvPr>
          <p:cNvSpPr/>
          <p:nvPr/>
        </p:nvSpPr>
        <p:spPr>
          <a:xfrm>
            <a:off x="3075709" y="3822912"/>
            <a:ext cx="8726842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9;p5">
            <a:extLst>
              <a:ext uri="{FF2B5EF4-FFF2-40B4-BE49-F238E27FC236}">
                <a16:creationId xmlns:a16="http://schemas.microsoft.com/office/drawing/2014/main" id="{E52996BF-93BE-C943-ACCD-7F44E3B2C48F}"/>
              </a:ext>
            </a:extLst>
          </p:cNvPr>
          <p:cNvSpPr/>
          <p:nvPr/>
        </p:nvSpPr>
        <p:spPr>
          <a:xfrm>
            <a:off x="347190" y="3822912"/>
            <a:ext cx="2425796" cy="2303259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625;p29">
            <a:extLst>
              <a:ext uri="{FF2B5EF4-FFF2-40B4-BE49-F238E27FC236}">
                <a16:creationId xmlns:a16="http://schemas.microsoft.com/office/drawing/2014/main" id="{4403F53E-3E66-2641-9ABB-B332912F3B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060" y="1445535"/>
            <a:ext cx="650055" cy="915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7;p8">
            <a:extLst>
              <a:ext uri="{FF2B5EF4-FFF2-40B4-BE49-F238E27FC236}">
                <a16:creationId xmlns:a16="http://schemas.microsoft.com/office/drawing/2014/main" id="{545BD7B9-169F-EE41-8C2E-43B583AF36EF}"/>
              </a:ext>
            </a:extLst>
          </p:cNvPr>
          <p:cNvSpPr/>
          <p:nvPr/>
        </p:nvSpPr>
        <p:spPr>
          <a:xfrm>
            <a:off x="347190" y="2371930"/>
            <a:ext cx="2425796" cy="6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Complimenten</a:t>
            </a:r>
            <a:endParaRPr sz="2400" dirty="0"/>
          </a:p>
        </p:txBody>
      </p:sp>
      <p:pic>
        <p:nvPicPr>
          <p:cNvPr id="21" name="Google Shape;250;p5">
            <a:extLst>
              <a:ext uri="{FF2B5EF4-FFF2-40B4-BE49-F238E27FC236}">
                <a16:creationId xmlns:a16="http://schemas.microsoft.com/office/drawing/2014/main" id="{60A4DEF1-27FC-2A4F-BA5C-5BA8835948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698" y="4041877"/>
            <a:ext cx="952778" cy="93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97;p8">
            <a:extLst>
              <a:ext uri="{FF2B5EF4-FFF2-40B4-BE49-F238E27FC236}">
                <a16:creationId xmlns:a16="http://schemas.microsoft.com/office/drawing/2014/main" id="{234907FB-1D8B-E049-9ED1-EBA27F4A40C7}"/>
              </a:ext>
            </a:extLst>
          </p:cNvPr>
          <p:cNvSpPr/>
          <p:nvPr/>
        </p:nvSpPr>
        <p:spPr>
          <a:xfrm>
            <a:off x="347189" y="4974541"/>
            <a:ext cx="2425796" cy="6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Suggesties</a:t>
            </a:r>
            <a:endParaRPr sz="2400" dirty="0"/>
          </a:p>
        </p:txBody>
      </p:sp>
      <p:sp>
        <p:nvSpPr>
          <p:cNvPr id="23" name="Google Shape;297;p8">
            <a:extLst>
              <a:ext uri="{FF2B5EF4-FFF2-40B4-BE49-F238E27FC236}">
                <a16:creationId xmlns:a16="http://schemas.microsoft.com/office/drawing/2014/main" id="{2037E33B-2695-0548-A7F1-652F139AC268}"/>
              </a:ext>
            </a:extLst>
          </p:cNvPr>
          <p:cNvSpPr/>
          <p:nvPr/>
        </p:nvSpPr>
        <p:spPr>
          <a:xfrm>
            <a:off x="3308465" y="3857015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Wat kan er nog beter in het online platform (medewerkers - leidinggevenden - HR)?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0" i="0" u="none" strike="noStrike" cap="none" dirty="0">
              <a:solidFill>
                <a:srgbClr val="42424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/>
                <a:sym typeface="Nunito Sans"/>
              </a:rPr>
              <a:t>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/>
          </a:p>
        </p:txBody>
      </p:sp>
      <p:sp>
        <p:nvSpPr>
          <p:cNvPr id="24" name="Google Shape;297;p8">
            <a:extLst>
              <a:ext uri="{FF2B5EF4-FFF2-40B4-BE49-F238E27FC236}">
                <a16:creationId xmlns:a16="http://schemas.microsoft.com/office/drawing/2014/main" id="{B2B83419-3B74-9847-8BFF-27B06490EEB8}"/>
              </a:ext>
            </a:extLst>
          </p:cNvPr>
          <p:cNvSpPr/>
          <p:nvPr/>
        </p:nvSpPr>
        <p:spPr>
          <a:xfrm>
            <a:off x="3308465" y="1216120"/>
            <a:ext cx="8494085" cy="2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ea typeface="Nunito Sans"/>
                <a:cs typeface="Nunito Sans"/>
                <a:sym typeface="Nunito Sans"/>
              </a:rPr>
              <a:t>Wat in het online platform werkt erg goed </a:t>
            </a:r>
            <a:r>
              <a:rPr lang="nl-NL" sz="1600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Nunito Sans"/>
              </a:rPr>
              <a:t>(medewerkers - leidinggevenden - HR)?</a:t>
            </a:r>
            <a:endParaRPr lang="nl-NL" sz="1600" dirty="0">
              <a:solidFill>
                <a:srgbClr val="424242"/>
              </a:solidFill>
              <a:latin typeface="Nunito Sans" pitchFamily="2" charset="77"/>
              <a:ea typeface="Nunito Sans"/>
              <a:cs typeface="Nunito Sans"/>
              <a:sym typeface="Nunito Sans"/>
            </a:endParaRPr>
          </a:p>
          <a:p>
            <a:pPr lvl="0"/>
            <a:endParaRPr lang="nl-NL" sz="1600" dirty="0">
              <a:solidFill>
                <a:srgbClr val="424242"/>
              </a:solidFill>
              <a:latin typeface="Nunito Sans" pitchFamily="2" charset="77"/>
              <a:ea typeface="Nunito Sans"/>
              <a:cs typeface="Nunito Sans"/>
              <a:sym typeface="Nunito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24242"/>
                </a:solidFill>
                <a:latin typeface="Nunito Sans" pitchFamily="2" charset="77"/>
                <a:sym typeface="Nunito Sans"/>
              </a:rPr>
              <a:t> </a:t>
            </a:r>
          </a:p>
          <a:p>
            <a:pPr lvl="0"/>
            <a:endParaRPr lang="nl-NL" sz="1600" dirty="0">
              <a:latin typeface="Nunito Sans" pitchFamily="2" charset="77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dirty="0">
              <a:latin typeface="Nunito Sans" pitchFamily="2" charset="77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3FF1466-86E4-8441-91F8-94FDE51B9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134" y="271490"/>
            <a:ext cx="686136" cy="5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 b="0" i="0" u="none" strike="noStrike" cap="none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Vervolgafspraken</a:t>
            </a:r>
            <a:endParaRPr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73BF396A-85D3-B144-B01F-A4AEB6CB0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57262"/>
              </p:ext>
            </p:extLst>
          </p:nvPr>
        </p:nvGraphicFramePr>
        <p:xfrm>
          <a:off x="426873" y="1216120"/>
          <a:ext cx="11210945" cy="492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Nunito Sans" panose="00000500000000000000" pitchFamily="2" charset="0"/>
                        </a:rPr>
                        <a:t>Eigenaar</a:t>
                      </a:r>
                      <a:endParaRPr lang="en-US" sz="20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0073A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Nunito Sans" panose="00000500000000000000" pitchFamily="2" charset="0"/>
                        </a:rPr>
                        <a:t>Actie</a:t>
                      </a:r>
                      <a:endParaRPr lang="en-US" sz="20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00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Nunito Sans" panose="00000500000000000000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05803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276835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75612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43728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31783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0099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87149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99828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64410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24417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36969"/>
                  </a:ext>
                </a:extLst>
              </a:tr>
              <a:tr h="31575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Nunito Sans" panose="00000500000000000000" pitchFamily="2" charset="0"/>
                      </a:endParaRPr>
                    </a:p>
                  </a:txBody>
                  <a:tcPr anchor="ctr"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93691"/>
                  </a:ext>
                </a:extLst>
              </a:tr>
            </a:tbl>
          </a:graphicData>
        </a:graphic>
      </p:graphicFrame>
      <p:pic>
        <p:nvPicPr>
          <p:cNvPr id="25" name="Google Shape;380;p14" descr="Verhoog performance met feedback">
            <a:extLst>
              <a:ext uri="{FF2B5EF4-FFF2-40B4-BE49-F238E27FC236}">
                <a16:creationId xmlns:a16="http://schemas.microsoft.com/office/drawing/2014/main" id="{0876A575-01DB-974A-8408-AFD1E19711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5801" y="315592"/>
            <a:ext cx="5760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76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 l="18472" r="18975" b="1768"/>
          <a:stretch/>
        </p:blipFill>
        <p:spPr>
          <a:xfrm>
            <a:off x="2" y="-5248"/>
            <a:ext cx="12191999" cy="68632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399" y="34218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Continu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verbetersessie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313" y="1436831"/>
            <a:ext cx="3517373" cy="125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212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563</Words>
  <Application>Microsoft Macintosh PowerPoint</Application>
  <PresentationFormat>Widescreen</PresentationFormat>
  <Paragraphs>145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Nunito Sans</vt:lpstr>
      <vt:lpstr>Calibri</vt:lpstr>
      <vt:lpstr>Kantoorthema</vt:lpstr>
      <vt:lpstr>Default Design</vt:lpstr>
      <vt:lpstr>Continu verbetersessie</vt:lpstr>
      <vt:lpstr>PowerPoint Presentation</vt:lpstr>
      <vt:lpstr>Ervaringen medewerkers</vt:lpstr>
      <vt:lpstr>Ervaringen leidinggevenden</vt:lpstr>
      <vt:lpstr>Ondersteuning</vt:lpstr>
      <vt:lpstr>Gebruik online platform Dialog</vt:lpstr>
      <vt:lpstr>Vervolgafspraken</vt:lpstr>
      <vt:lpstr>Continu verbetersessie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Ontwerp je nieuwe HR-cyclus</dc:title>
  <dc:creator>Goris, Dennis</dc:creator>
  <cp:lastModifiedBy>Marc Floor</cp:lastModifiedBy>
  <cp:revision>15</cp:revision>
  <dcterms:modified xsi:type="dcterms:W3CDTF">2020-04-21T11:40:44Z</dcterms:modified>
</cp:coreProperties>
</file>