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 Sans" pitchFamily="2" charset="77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UNH+BddQv9//tuZQXoWvHEd/d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d0a58da5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dd0a58da5b_0_9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endParaRPr sz="1300"/>
          </a:p>
        </p:txBody>
      </p:sp>
      <p:sp>
        <p:nvSpPr>
          <p:cNvPr id="283" name="Google Shape;283;gdd0a58da5b_0_9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Vraag: wat is het het doel van een HR-cyclus?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 naar de klikbare demo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27" name="Google Shape;27;p24"/>
          <p:cNvSpPr/>
          <p:nvPr/>
        </p:nvSpPr>
        <p:spPr>
          <a:xfrm>
            <a:off x="0" y="6392917"/>
            <a:ext cx="12192000" cy="465083"/>
          </a:xfrm>
          <a:prstGeom prst="rect">
            <a:avLst/>
          </a:prstGeom>
          <a:solidFill>
            <a:srgbClr val="0073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4"/>
          <p:cNvSpPr txBox="1"/>
          <p:nvPr/>
        </p:nvSpPr>
        <p:spPr>
          <a:xfrm>
            <a:off x="9891329" y="648853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512" y="6474519"/>
            <a:ext cx="792088" cy="2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"/>
          <p:cNvPicPr preferRelativeResize="0"/>
          <p:nvPr/>
        </p:nvPicPr>
        <p:blipFill rotWithShape="1">
          <a:blip r:embed="rId3">
            <a:alphaModFix/>
          </a:blip>
          <a:srcRect l="18472" r="18975" b="1768"/>
          <a:stretch/>
        </p:blipFill>
        <p:spPr>
          <a:xfrm>
            <a:off x="2" y="-5248"/>
            <a:ext cx="12191999" cy="68632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"/>
          <p:cNvSpPr txBox="1">
            <a:spLocks noGrp="1"/>
          </p:cNvSpPr>
          <p:nvPr>
            <p:ph type="ctrTitle"/>
          </p:nvPr>
        </p:nvSpPr>
        <p:spPr>
          <a:xfrm>
            <a:off x="0" y="3070577"/>
            <a:ext cx="12191998" cy="7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200" b="1">
                <a:latin typeface="Nunito Sans"/>
                <a:ea typeface="Nunito Sans"/>
                <a:cs typeface="Nunito Sans"/>
                <a:sym typeface="Nunito Sans"/>
              </a:rPr>
              <a:t>Kick-off medewerkers</a:t>
            </a:r>
            <a:endParaRPr sz="42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7" name="Google Shape;3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7313" y="1436831"/>
            <a:ext cx="3517373" cy="1254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/>
          <p:nvPr/>
        </p:nvSpPr>
        <p:spPr>
          <a:xfrm>
            <a:off x="294198" y="275462"/>
            <a:ext cx="11658453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b="0" i="0" u="none" strike="noStrike" cap="none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Bepaal ontwikkeldoelen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>
            <a:off x="7127924" y="1477597"/>
            <a:ext cx="4533989" cy="67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Je kunt een eigen ontwikkeldoel vaststellen en/of aan de slag gaan met kernwaardes of competenties</a:t>
            </a:r>
            <a:endParaRPr sz="21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53" name="Google Shape;1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1745" y="1569219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862" y="1526763"/>
            <a:ext cx="5829226" cy="458010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1"/>
          <p:cNvSpPr/>
          <p:nvPr/>
        </p:nvSpPr>
        <p:spPr>
          <a:xfrm>
            <a:off x="7121842" y="2811874"/>
            <a:ext cx="4540071" cy="67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Bepaal wat je wilt ontwikkelen en met welk gedrag je in de praktijk meer wilt oefenen</a:t>
            </a:r>
            <a:endParaRPr sz="21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56" name="Google Shape;15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5663" y="2903496"/>
            <a:ext cx="316964" cy="24492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1"/>
          <p:cNvSpPr/>
          <p:nvPr/>
        </p:nvSpPr>
        <p:spPr>
          <a:xfrm>
            <a:off x="7121842" y="4141460"/>
            <a:ext cx="4540071" cy="67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Geef bij elk ontwikkeldoel ook aan wat je hoopt dat het je oplevert als je er een stap in zet</a:t>
            </a:r>
            <a:endParaRPr sz="21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58" name="Google Shape;15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5663" y="4233082"/>
            <a:ext cx="316964" cy="24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b="0" i="0" u="none" strike="noStrike" cap="none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Focus op doelen &amp; ontwikkeling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>
            <a:off x="1383611" y="1387078"/>
            <a:ext cx="4269044" cy="365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Bepaal op welke momenten jij herinnerd wil worden aan je (ontwikkel-)doelen</a:t>
            </a:r>
            <a:endParaRPr sz="21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Je ontvangt op die momenten een e-mail met daarin al je doelen en je laatste eigen status update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Je kunt vanuit deze e-mail direct je doelen bijwerken of feedback vragen aan college’s of klanten</a:t>
            </a:r>
            <a:endParaRPr sz="21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432" y="1474002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432" y="2754839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1992" y="1232208"/>
            <a:ext cx="5058387" cy="506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432" y="4035677"/>
            <a:ext cx="316964" cy="24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/>
          <p:nvPr/>
        </p:nvSpPr>
        <p:spPr>
          <a:xfrm>
            <a:off x="294290" y="275462"/>
            <a:ext cx="11658361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b="0" i="0" u="none" strike="noStrike" cap="none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Houd de voortgang bij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>
            <a:off x="7571270" y="1387078"/>
            <a:ext cx="4381381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Geef per prestatiedoel aan hoeveel vertrouwen je erin hebt dat je het doel gaat halen (smiley)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Geef per ontwikkeldoel aan hoe het de afgelopen periode is gegaan (smiley)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Schrijf bij elk doel een korte reflectie en werk je acties of meetbare resultaten bij </a:t>
            </a:r>
            <a:endParaRPr sz="21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Plan een gesprek in als je met iemand wilt sparren over je doelen</a:t>
            </a:r>
            <a:endParaRPr sz="21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5091" y="1444335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5091" y="2696422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326" y="1378503"/>
            <a:ext cx="6354596" cy="437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5091" y="3979916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5091" y="5263410"/>
            <a:ext cx="316964" cy="24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/>
          <p:nvPr/>
        </p:nvSpPr>
        <p:spPr>
          <a:xfrm>
            <a:off x="262393" y="275462"/>
            <a:ext cx="11690258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b="0" i="0" u="none" strike="noStrike" cap="none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Vraag en geef feedback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>
            <a:off x="7269100" y="2084481"/>
            <a:ext cx="4086225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Vraag twee aanwezige collega’s makkelijk en snel om feedback</a:t>
            </a:r>
            <a:endParaRPr sz="21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Geef twee aanwezige collega’s een gemeend compliment </a:t>
            </a:r>
            <a:endParaRPr sz="21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89" name="Google Shape;1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5342" y="2173894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5342" y="3124959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9453" y="1693153"/>
            <a:ext cx="4267960" cy="389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1527" y="1791905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1527" y="3116266"/>
            <a:ext cx="316964" cy="24492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5"/>
          <p:cNvSpPr txBox="1"/>
          <p:nvPr/>
        </p:nvSpPr>
        <p:spPr>
          <a:xfrm>
            <a:off x="322465" y="275462"/>
            <a:ext cx="11630186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b="0" i="0" u="none" strike="noStrike" cap="none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Evaluatie schrijven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5"/>
          <p:cNvSpPr/>
          <p:nvPr/>
        </p:nvSpPr>
        <p:spPr>
          <a:xfrm>
            <a:off x="7750930" y="1691850"/>
            <a:ext cx="408225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Feedback en reflecties 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zijn straks zichtbaar bij het schrijven van je evaluatie</a:t>
            </a:r>
            <a:endParaRPr sz="21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/>
          <p:nvPr/>
        </p:nvSpPr>
        <p:spPr>
          <a:xfrm>
            <a:off x="7750929" y="3041005"/>
            <a:ext cx="393950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Leidinggevenden borduren tijdens de evaluatie voort op de zelfevaluatie van medewerkers</a:t>
            </a:r>
            <a:endParaRPr sz="21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02" name="Google Shape;20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429" y="1661691"/>
            <a:ext cx="7721586" cy="4143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d0a58da5b_0_90"/>
          <p:cNvSpPr/>
          <p:nvPr/>
        </p:nvSpPr>
        <p:spPr>
          <a:xfrm>
            <a:off x="239351" y="1196375"/>
            <a:ext cx="5709300" cy="5009700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gdd0a58da5b_0_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8804" y="1764709"/>
            <a:ext cx="1483520" cy="361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dd0a58da5b_0_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338" y="1764709"/>
            <a:ext cx="1483520" cy="3612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dd0a58da5b_0_90"/>
          <p:cNvSpPr/>
          <p:nvPr/>
        </p:nvSpPr>
        <p:spPr>
          <a:xfrm>
            <a:off x="6238449" y="1196375"/>
            <a:ext cx="5709300" cy="5009700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gdd0a58da5b_0_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5210" y="1670529"/>
            <a:ext cx="5418703" cy="361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dd0a58da5b_0_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4853" y="1670529"/>
            <a:ext cx="5418702" cy="361246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dd0a58da5b_0_90"/>
          <p:cNvSpPr txBox="1">
            <a:spLocks noGrp="1"/>
          </p:cNvSpPr>
          <p:nvPr>
            <p:ph type="title"/>
          </p:nvPr>
        </p:nvSpPr>
        <p:spPr>
          <a:xfrm>
            <a:off x="239349" y="1373330"/>
            <a:ext cx="5709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3000"/>
              <a:buFont typeface="Nunito Sans"/>
              <a:buNone/>
            </a:pPr>
            <a:r>
              <a:rPr lang="en-US" sz="210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iP</a:t>
            </a:r>
            <a:r>
              <a:rPr lang="en-US" sz="2100" b="0" i="0" u="none" strike="noStrike" cap="none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hone </a:t>
            </a:r>
            <a:r>
              <a:rPr lang="en-US" sz="210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&amp;</a:t>
            </a:r>
            <a:r>
              <a:rPr lang="en-US" sz="2100" b="0" i="0" u="none" strike="noStrike" cap="none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210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iP</a:t>
            </a:r>
            <a:r>
              <a:rPr lang="en-US" sz="2100" b="0" i="0" u="none" strike="noStrike" cap="none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ad</a:t>
            </a: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dd0a58da5b_0_90"/>
          <p:cNvSpPr txBox="1"/>
          <p:nvPr/>
        </p:nvSpPr>
        <p:spPr>
          <a:xfrm>
            <a:off x="3246475" y="723013"/>
            <a:ext cx="246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3" name="Google Shape;293;gdd0a58da5b_0_90"/>
          <p:cNvGrpSpPr/>
          <p:nvPr/>
        </p:nvGrpSpPr>
        <p:grpSpPr>
          <a:xfrm>
            <a:off x="239354" y="5166435"/>
            <a:ext cx="5709285" cy="908581"/>
            <a:chOff x="335359" y="4879343"/>
            <a:chExt cx="5390186" cy="547800"/>
          </a:xfrm>
        </p:grpSpPr>
        <p:sp>
          <p:nvSpPr>
            <p:cNvPr id="294" name="Google Shape;294;gdd0a58da5b_0_90"/>
            <p:cNvSpPr/>
            <p:nvPr/>
          </p:nvSpPr>
          <p:spPr>
            <a:xfrm>
              <a:off x="3066945" y="4879343"/>
              <a:ext cx="2658600" cy="547800"/>
            </a:xfrm>
            <a:prstGeom prst="roundRect">
              <a:avLst>
                <a:gd name="adj" fmla="val 4308"/>
              </a:avLst>
            </a:prstGeom>
            <a:solidFill>
              <a:srgbClr val="F3F8FB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Stap 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Klik daarna op de knop ‘</a:t>
              </a:r>
              <a:r>
                <a:rPr lang="en-US" sz="1600" b="0" i="1" u="none" strike="noStrike" cap="non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Download</a:t>
              </a:r>
              <a:r>
                <a:rPr lang="en-US" sz="1600" b="0" i="0" u="none" strike="noStrike" cap="non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’</a:t>
              </a:r>
              <a:endParaRPr/>
            </a:p>
          </p:txBody>
        </p:sp>
        <p:sp>
          <p:nvSpPr>
            <p:cNvPr id="295" name="Google Shape;295;gdd0a58da5b_0_90"/>
            <p:cNvSpPr/>
            <p:nvPr/>
          </p:nvSpPr>
          <p:spPr>
            <a:xfrm>
              <a:off x="335359" y="4885427"/>
              <a:ext cx="2576400" cy="528600"/>
            </a:xfrm>
            <a:prstGeom prst="roundRect">
              <a:avLst>
                <a:gd name="adj" fmla="val 4308"/>
              </a:avLst>
            </a:prstGeom>
            <a:solidFill>
              <a:srgbClr val="F3F8FB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Stap 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Zoek in de App Store </a:t>
              </a:r>
              <a:br>
                <a:rPr lang="en-US" sz="1600" b="0" i="0" u="none" strike="noStrike" cap="non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rPr>
              </a:br>
              <a:r>
                <a:rPr lang="en-US" sz="1600" b="0" i="0" u="none" strike="noStrike" cap="non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op ‘</a:t>
              </a:r>
              <a:r>
                <a:rPr lang="en-US" sz="1600" b="0" i="1" u="none" strike="noStrike" cap="non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Dialog</a:t>
              </a:r>
              <a:r>
                <a:rPr lang="en-US" sz="1600" b="0" i="0" u="none" strike="noStrike" cap="non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’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6" name="Google Shape;296;gdd0a58da5b_0_9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956818">
            <a:off x="1493303" y="2675574"/>
            <a:ext cx="573850" cy="263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dd0a58da5b_0_9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6126214">
            <a:off x="4344211" y="3074856"/>
            <a:ext cx="573850" cy="26375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dd0a58da5b_0_90"/>
          <p:cNvSpPr txBox="1"/>
          <p:nvPr/>
        </p:nvSpPr>
        <p:spPr>
          <a:xfrm>
            <a:off x="6238448" y="1372449"/>
            <a:ext cx="57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3000"/>
              <a:buFont typeface="Nunito Sans"/>
              <a:buNone/>
            </a:pPr>
            <a:r>
              <a:rPr lang="en-US" sz="2100" b="0" i="0" u="none" strike="noStrike" cap="none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Android</a:t>
            </a: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" name="Google Shape;299;gdd0a58da5b_0_90"/>
          <p:cNvGrpSpPr/>
          <p:nvPr/>
        </p:nvGrpSpPr>
        <p:grpSpPr>
          <a:xfrm>
            <a:off x="6238452" y="5166435"/>
            <a:ext cx="5709285" cy="908722"/>
            <a:chOff x="335359" y="4879343"/>
            <a:chExt cx="5390186" cy="547885"/>
          </a:xfrm>
        </p:grpSpPr>
        <p:sp>
          <p:nvSpPr>
            <p:cNvPr id="300" name="Google Shape;300;gdd0a58da5b_0_90"/>
            <p:cNvSpPr/>
            <p:nvPr/>
          </p:nvSpPr>
          <p:spPr>
            <a:xfrm>
              <a:off x="3066945" y="4879343"/>
              <a:ext cx="2658600" cy="524100"/>
            </a:xfrm>
            <a:prstGeom prst="roundRect">
              <a:avLst>
                <a:gd name="adj" fmla="val 4308"/>
              </a:avLst>
            </a:prstGeom>
            <a:solidFill>
              <a:srgbClr val="F3F8FB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Stap 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Klik daarna op de knop ‘</a:t>
              </a:r>
              <a:r>
                <a:rPr lang="en-US" sz="1600" b="0" i="1" u="none" strike="noStrike" cap="non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Installeren</a:t>
              </a:r>
              <a:r>
                <a:rPr lang="en-US" sz="1600" b="0" i="0" u="none" strike="noStrike" cap="non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’</a:t>
              </a:r>
              <a:endParaRPr/>
            </a:p>
          </p:txBody>
        </p:sp>
        <p:sp>
          <p:nvSpPr>
            <p:cNvPr id="301" name="Google Shape;301;gdd0a58da5b_0_90"/>
            <p:cNvSpPr/>
            <p:nvPr/>
          </p:nvSpPr>
          <p:spPr>
            <a:xfrm>
              <a:off x="335359" y="4885428"/>
              <a:ext cx="2576400" cy="541800"/>
            </a:xfrm>
            <a:prstGeom prst="roundRect">
              <a:avLst>
                <a:gd name="adj" fmla="val 4308"/>
              </a:avLst>
            </a:prstGeom>
            <a:solidFill>
              <a:srgbClr val="F3F8FB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Stap 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Zoek in de Google Play Store op ‘</a:t>
              </a:r>
              <a:r>
                <a:rPr lang="en-US" sz="1600" b="0" i="1" u="none" strike="noStrike" cap="non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Dialog HR</a:t>
              </a:r>
              <a:r>
                <a:rPr lang="en-US" sz="1600" b="0" i="0" u="none" strike="noStrike" cap="non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’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2" name="Google Shape;302;gdd0a58da5b_0_9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407895">
            <a:off x="10550788" y="2759871"/>
            <a:ext cx="573850" cy="263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dd0a58da5b_0_9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574773">
            <a:off x="7088472" y="3136440"/>
            <a:ext cx="573850" cy="263757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dd0a58da5b_0_90"/>
          <p:cNvSpPr txBox="1"/>
          <p:nvPr/>
        </p:nvSpPr>
        <p:spPr>
          <a:xfrm>
            <a:off x="322465" y="275462"/>
            <a:ext cx="116301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b="0" i="0" u="none" strike="noStrike" cap="none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Installeren op mobiel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8"/>
          <p:cNvPicPr preferRelativeResize="0"/>
          <p:nvPr/>
        </p:nvPicPr>
        <p:blipFill rotWithShape="1">
          <a:blip r:embed="rId3">
            <a:alphaModFix/>
          </a:blip>
          <a:srcRect l="18472" r="18975" b="1768"/>
          <a:stretch/>
        </p:blipFill>
        <p:spPr>
          <a:xfrm>
            <a:off x="2" y="-5248"/>
            <a:ext cx="12191999" cy="686324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8"/>
          <p:cNvSpPr txBox="1">
            <a:spLocks noGrp="1"/>
          </p:cNvSpPr>
          <p:nvPr>
            <p:ph type="ctrTitle"/>
          </p:nvPr>
        </p:nvSpPr>
        <p:spPr>
          <a:xfrm>
            <a:off x="0" y="3070577"/>
            <a:ext cx="12191998" cy="7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200" b="1">
                <a:latin typeface="Nunito Sans"/>
                <a:ea typeface="Nunito Sans"/>
                <a:cs typeface="Nunito Sans"/>
                <a:sym typeface="Nunito Sans"/>
              </a:rPr>
              <a:t>Afspraken maken</a:t>
            </a:r>
            <a:endParaRPr sz="42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43" name="Google Shape;24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7313" y="1436831"/>
            <a:ext cx="3517373" cy="1254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0" name="Google Shape;250;p20"/>
          <p:cNvGrpSpPr/>
          <p:nvPr/>
        </p:nvGrpSpPr>
        <p:grpSpPr>
          <a:xfrm>
            <a:off x="4174813" y="1381720"/>
            <a:ext cx="3736851" cy="4171421"/>
            <a:chOff x="395536" y="1047796"/>
            <a:chExt cx="2696724" cy="3108130"/>
          </a:xfrm>
        </p:grpSpPr>
        <p:sp>
          <p:nvSpPr>
            <p:cNvPr id="251" name="Google Shape;251;p20"/>
            <p:cNvSpPr/>
            <p:nvPr/>
          </p:nvSpPr>
          <p:spPr>
            <a:xfrm>
              <a:off x="395536" y="1047796"/>
              <a:ext cx="2696724" cy="3108130"/>
            </a:xfrm>
            <a:prstGeom prst="roundRect">
              <a:avLst>
                <a:gd name="adj" fmla="val 4308"/>
              </a:avLst>
            </a:prstGeom>
            <a:solidFill>
              <a:srgbClr val="F3F8FB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395536" y="2659821"/>
              <a:ext cx="2696724" cy="580957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1" i="0" u="none" strike="noStrike" cap="none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Gesprekken voeren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endParaRPr sz="2100" b="1" i="0" u="none" strike="noStrike" cap="none">
                <a:solidFill>
                  <a:srgbClr val="32323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Plan een gesprek met je leidinggevende om je plan te bespreken</a:t>
              </a:r>
              <a:endParaRPr sz="2100" b="0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253" name="Google Shape;253;p20"/>
          <p:cNvGrpSpPr/>
          <p:nvPr/>
        </p:nvGrpSpPr>
        <p:grpSpPr>
          <a:xfrm>
            <a:off x="335359" y="1424300"/>
            <a:ext cx="3621399" cy="4144173"/>
            <a:chOff x="3176379" y="1047797"/>
            <a:chExt cx="2716049" cy="3108130"/>
          </a:xfrm>
        </p:grpSpPr>
        <p:sp>
          <p:nvSpPr>
            <p:cNvPr id="254" name="Google Shape;254;p20"/>
            <p:cNvSpPr/>
            <p:nvPr/>
          </p:nvSpPr>
          <p:spPr>
            <a:xfrm>
              <a:off x="3176380" y="1047797"/>
              <a:ext cx="2716048" cy="3108130"/>
            </a:xfrm>
            <a:prstGeom prst="roundRect">
              <a:avLst>
                <a:gd name="adj" fmla="val 4308"/>
              </a:avLst>
            </a:prstGeom>
            <a:solidFill>
              <a:srgbClr val="F3F8FB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3176379" y="2648793"/>
              <a:ext cx="2716049" cy="461665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1" i="0" u="none" strike="noStrike" cap="none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Aan de slag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endParaRPr sz="2100" b="1" i="0" u="none" strike="noStrike" cap="none">
                <a:solidFill>
                  <a:srgbClr val="32323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Maak je doelen aan</a:t>
              </a:r>
              <a:endParaRPr sz="2100">
                <a:solidFill>
                  <a:srgbClr val="32323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en g</a:t>
              </a:r>
              <a:r>
                <a:rPr lang="en-US" sz="2100" b="0" i="0" u="none" strike="noStrike" cap="none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ebruik </a:t>
              </a:r>
              <a:r>
                <a:rPr lang="en-US" sz="2100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Dialog</a:t>
              </a:r>
              <a:r>
                <a:rPr lang="en-US" sz="2100" b="0" i="0" u="none" strike="noStrike" cap="none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 om </a:t>
              </a:r>
              <a:endParaRPr sz="2100" b="0" i="0" u="none" strike="noStrike" cap="none">
                <a:solidFill>
                  <a:srgbClr val="32323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 reflecteren en</a:t>
              </a:r>
              <a:r>
                <a:rPr lang="en-US"/>
                <a:t>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feedback te vragen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20"/>
          <p:cNvGrpSpPr/>
          <p:nvPr/>
        </p:nvGrpSpPr>
        <p:grpSpPr>
          <a:xfrm>
            <a:off x="8129801" y="1395467"/>
            <a:ext cx="3794317" cy="4144173"/>
            <a:chOff x="6008087" y="1072692"/>
            <a:chExt cx="2906246" cy="3136091"/>
          </a:xfrm>
        </p:grpSpPr>
        <p:sp>
          <p:nvSpPr>
            <p:cNvPr id="257" name="Google Shape;257;p20"/>
            <p:cNvSpPr/>
            <p:nvPr/>
          </p:nvSpPr>
          <p:spPr>
            <a:xfrm>
              <a:off x="6008087" y="1072692"/>
              <a:ext cx="2884392" cy="3136091"/>
            </a:xfrm>
            <a:prstGeom prst="roundRect">
              <a:avLst>
                <a:gd name="adj" fmla="val 4308"/>
              </a:avLst>
            </a:prstGeom>
            <a:solidFill>
              <a:srgbClr val="F3F8FB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6029939" y="2709910"/>
              <a:ext cx="2884394" cy="590036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1" i="0" u="none" strike="noStrike" cap="none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Evalueren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endParaRPr sz="2100" b="1" i="0" u="none" strike="noStrike" cap="none">
                <a:solidFill>
                  <a:srgbClr val="32323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Samen leren we wat al goed werkt en wat nog beter kan (continu verbeteren)</a:t>
              </a:r>
              <a:endParaRPr sz="2100" b="0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259" name="Google Shape;259;p20"/>
          <p:cNvSpPr txBox="1">
            <a:spLocks noGrp="1"/>
          </p:cNvSpPr>
          <p:nvPr>
            <p:ph type="title"/>
          </p:nvPr>
        </p:nvSpPr>
        <p:spPr>
          <a:xfrm>
            <a:off x="239348" y="271491"/>
            <a:ext cx="11563203" cy="94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3200"/>
              <a:buFont typeface="Nunito Sans"/>
              <a:buNone/>
            </a:pPr>
            <a:r>
              <a:rPr lang="en-US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Next steps</a:t>
            </a:r>
            <a:endParaRPr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8715" y="1815553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1118" y="1779266"/>
            <a:ext cx="1320212" cy="151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3820" y="2027212"/>
            <a:ext cx="1414258" cy="126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/>
          <p:nvPr/>
        </p:nvSpPr>
        <p:spPr>
          <a:xfrm>
            <a:off x="465955" y="1525794"/>
            <a:ext cx="11210230" cy="3995051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9323" y="1739130"/>
            <a:ext cx="2580429" cy="333240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1"/>
          <p:cNvSpPr txBox="1">
            <a:spLocks noGrp="1"/>
          </p:cNvSpPr>
          <p:nvPr>
            <p:ph type="title"/>
          </p:nvPr>
        </p:nvSpPr>
        <p:spPr>
          <a:xfrm>
            <a:off x="239348" y="271491"/>
            <a:ext cx="11563203" cy="94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3200"/>
              <a:buFont typeface="Nunito Sans"/>
              <a:buNone/>
            </a:pPr>
            <a:r>
              <a:rPr lang="en-US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Evaluatie kick-off</a:t>
            </a:r>
            <a:endParaRPr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2348" y="1809714"/>
            <a:ext cx="3261819" cy="3261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/>
          <p:nvPr/>
        </p:nvSpPr>
        <p:spPr>
          <a:xfrm>
            <a:off x="373110" y="1215456"/>
            <a:ext cx="8856616" cy="4931344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b="0" i="0" u="none" strike="noStrike" cap="none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Programma kick-off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1252981" y="1491271"/>
            <a:ext cx="9509700" cy="3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Aanleiding &amp; uitgangspunten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Demo online platform Dialog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Prestatiedoelen stellen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Ontwikkeldoelen bepalen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Reflecteren op (ontwikkel-)doelen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Feedback vragen en geven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Afspraak maken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Kick-off evalueren</a:t>
            </a:r>
            <a:endParaRPr sz="21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6" name="Google Shape;4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802" y="1585496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563" y="2045571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563" y="2535425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563" y="3030225"/>
            <a:ext cx="316964" cy="24492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"/>
          <p:cNvSpPr/>
          <p:nvPr/>
        </p:nvSpPr>
        <p:spPr>
          <a:xfrm>
            <a:off x="9429750" y="1215456"/>
            <a:ext cx="2389139" cy="4931344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563" y="3525025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21040" y="2976442"/>
            <a:ext cx="1406557" cy="140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563" y="4011225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563" y="4506025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563" y="5000825"/>
            <a:ext cx="316964" cy="24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/>
          <p:nvPr/>
        </p:nvSpPr>
        <p:spPr>
          <a:xfrm>
            <a:off x="6355872" y="1402898"/>
            <a:ext cx="5235236" cy="3970291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639287" y="1402898"/>
            <a:ext cx="5456713" cy="3970291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239348" y="271491"/>
            <a:ext cx="11563203" cy="94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3200"/>
              <a:buFont typeface="Nunito Sans"/>
              <a:buNone/>
            </a:pPr>
            <a:r>
              <a:rPr lang="en-US" b="0" i="0" u="none" strike="noStrike" cap="none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Doel HR-cyclus</a:t>
            </a:r>
            <a:endParaRPr b="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64" name="Google Shape;64;p3"/>
          <p:cNvSpPr txBox="1"/>
          <p:nvPr/>
        </p:nvSpPr>
        <p:spPr>
          <a:xfrm>
            <a:off x="850825" y="2550204"/>
            <a:ext cx="5101113" cy="1757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Zoveel mogelijk uit onze mensen halen om daarmee    de doelen van de organisatie te realiseren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3740" y="1895475"/>
            <a:ext cx="3619500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/>
          <p:nvPr/>
        </p:nvSpPr>
        <p:spPr>
          <a:xfrm>
            <a:off x="347190" y="1598045"/>
            <a:ext cx="7541216" cy="4214926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8198563" y="1598045"/>
            <a:ext cx="3603989" cy="4214926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239348" y="271491"/>
            <a:ext cx="11563203" cy="94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3200"/>
              <a:buNone/>
            </a:pPr>
            <a:r>
              <a:rPr lang="en-US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Problemen huidige HR-cyclus</a:t>
            </a:r>
            <a:endParaRPr b="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1314915" y="2487013"/>
            <a:ext cx="6374285" cy="47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25" rIns="12185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3394" y="2352864"/>
            <a:ext cx="2554325" cy="233288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"/>
          <p:cNvSpPr/>
          <p:nvPr/>
        </p:nvSpPr>
        <p:spPr>
          <a:xfrm>
            <a:off x="1314915" y="1914507"/>
            <a:ext cx="6374285" cy="47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25" rIns="12185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323232"/>
                </a:solidFill>
                <a:latin typeface="Nunito Sans"/>
                <a:ea typeface="Nunito Sans"/>
                <a:cs typeface="Nunito Sans"/>
                <a:sym typeface="Nunito Sans"/>
              </a:rPr>
              <a:t>Staat los van de dagelijkse praktijk</a:t>
            </a:r>
            <a:endParaRPr sz="2100" b="1" i="0" u="none" strike="noStrike" cap="none">
              <a:solidFill>
                <a:srgbClr val="32323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23232"/>
                </a:solidFill>
                <a:latin typeface="Nunito Sans"/>
                <a:ea typeface="Nunito Sans"/>
                <a:cs typeface="Nunito Sans"/>
                <a:sym typeface="Nunito Sans"/>
              </a:rPr>
              <a:t>Proces is star en dwingend</a:t>
            </a:r>
            <a:endParaRPr sz="1600" b="0" i="0" u="none" strike="noStrike" cap="none">
              <a:solidFill>
                <a:srgbClr val="32323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2323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2323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2323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1314915" y="3822951"/>
            <a:ext cx="6374285" cy="47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25" rIns="12185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323232"/>
                </a:solidFill>
                <a:latin typeface="Nunito Sans"/>
                <a:ea typeface="Nunito Sans"/>
                <a:cs typeface="Nunito Sans"/>
                <a:sym typeface="Nunito Sans"/>
              </a:rPr>
              <a:t>Zet niet aan tot leren en presteren</a:t>
            </a:r>
            <a:endParaRPr sz="2100" b="1" i="0" u="none" strike="noStrike" cap="none">
              <a:solidFill>
                <a:srgbClr val="32323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23232"/>
                </a:solidFill>
                <a:latin typeface="Nunito Sans"/>
                <a:ea typeface="Nunito Sans"/>
                <a:cs typeface="Nunito Sans"/>
                <a:sym typeface="Nunito Sans"/>
              </a:rPr>
              <a:t>Doelen zijn niet top-of-mind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1314915" y="4746836"/>
            <a:ext cx="7886235" cy="47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25" rIns="12185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323232"/>
                </a:solidFill>
                <a:latin typeface="Nunito Sans"/>
                <a:ea typeface="Nunito Sans"/>
                <a:cs typeface="Nunito Sans"/>
                <a:sym typeface="Nunito Sans"/>
              </a:rPr>
              <a:t>Beperkt het nemen van verantwoordelijkheid</a:t>
            </a:r>
            <a:endParaRPr sz="2100" b="1" i="0" u="none" strike="noStrike" cap="none">
              <a:solidFill>
                <a:srgbClr val="32323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Manager is leidend en doelen zijn opgelegd</a:t>
            </a:r>
            <a:endParaRPr sz="16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1314916" y="2840673"/>
            <a:ext cx="6573492" cy="47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25" rIns="12185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323232"/>
                </a:solidFill>
                <a:latin typeface="Nunito Sans"/>
                <a:ea typeface="Nunito Sans"/>
                <a:cs typeface="Nunito Sans"/>
                <a:sym typeface="Nunito Sans"/>
              </a:rPr>
              <a:t>Tijdrovend en administratief ‘moetje’</a:t>
            </a:r>
            <a:endParaRPr sz="2100" b="1" i="0" u="none" strike="noStrike" cap="none">
              <a:solidFill>
                <a:srgbClr val="32323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23232"/>
                </a:solidFill>
                <a:latin typeface="Nunito Sans"/>
                <a:ea typeface="Nunito Sans"/>
                <a:cs typeface="Nunito Sans"/>
                <a:sym typeface="Nunito Sans"/>
              </a:rPr>
              <a:t>Evaluatiesgesprekken kosten veel tijd en leveren weinig op</a:t>
            </a:r>
            <a:endParaRPr sz="1600" b="0" i="0" u="none" strike="noStrike" cap="none">
              <a:solidFill>
                <a:srgbClr val="32323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2323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0" name="Google Shape;8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745" y="2028409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745" y="2948628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745" y="3938515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745" y="4859122"/>
            <a:ext cx="316964" cy="24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5"/>
          <p:cNvGrpSpPr/>
          <p:nvPr/>
        </p:nvGrpSpPr>
        <p:grpSpPr>
          <a:xfrm>
            <a:off x="4174861" y="1494701"/>
            <a:ext cx="3736838" cy="4171412"/>
            <a:chOff x="395536" y="1047796"/>
            <a:chExt cx="2696724" cy="3108130"/>
          </a:xfrm>
        </p:grpSpPr>
        <p:sp>
          <p:nvSpPr>
            <p:cNvPr id="91" name="Google Shape;91;p5"/>
            <p:cNvSpPr/>
            <p:nvPr/>
          </p:nvSpPr>
          <p:spPr>
            <a:xfrm>
              <a:off x="395536" y="1047796"/>
              <a:ext cx="2696724" cy="3108130"/>
            </a:xfrm>
            <a:prstGeom prst="roundRect">
              <a:avLst>
                <a:gd name="adj" fmla="val 4308"/>
              </a:avLst>
            </a:prstGeom>
            <a:solidFill>
              <a:srgbClr val="F3F8FB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95536" y="2659821"/>
              <a:ext cx="2696724" cy="580957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1" i="0" u="none" strike="noStrike" cap="none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Eigenaarschap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endParaRPr sz="2100" b="1" i="0" u="none" strike="noStrike" cap="none">
                <a:solidFill>
                  <a:srgbClr val="32323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We vertrouwen jou om meer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de regie te nemen</a:t>
              </a:r>
              <a:endParaRPr sz="2100" b="0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93" name="Google Shape;93;p5"/>
          <p:cNvGrpSpPr/>
          <p:nvPr/>
        </p:nvGrpSpPr>
        <p:grpSpPr>
          <a:xfrm>
            <a:off x="335359" y="1523534"/>
            <a:ext cx="3649930" cy="4144173"/>
            <a:chOff x="3176380" y="1047797"/>
            <a:chExt cx="2737448" cy="3108130"/>
          </a:xfrm>
        </p:grpSpPr>
        <p:sp>
          <p:nvSpPr>
            <p:cNvPr id="94" name="Google Shape;94;p5"/>
            <p:cNvSpPr/>
            <p:nvPr/>
          </p:nvSpPr>
          <p:spPr>
            <a:xfrm>
              <a:off x="3176380" y="1047797"/>
              <a:ext cx="2716048" cy="3108130"/>
            </a:xfrm>
            <a:prstGeom prst="roundRect">
              <a:avLst>
                <a:gd name="adj" fmla="val 4308"/>
              </a:avLst>
            </a:prstGeom>
            <a:solidFill>
              <a:srgbClr val="F3F8FB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3197779" y="2648793"/>
              <a:ext cx="2716049" cy="461665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1" i="0" u="none" strike="noStrike" cap="none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Continue dialoog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endParaRPr sz="2100" b="0" i="0" u="none" strike="noStrike" cap="none">
                <a:solidFill>
                  <a:srgbClr val="32323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We zijn continu met elkaar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in gesprek zodat doelen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top-of-mind blijven</a:t>
              </a:r>
              <a:endParaRPr sz="2100" b="0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 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5"/>
          <p:cNvGrpSpPr/>
          <p:nvPr/>
        </p:nvGrpSpPr>
        <p:grpSpPr>
          <a:xfrm>
            <a:off x="8129801" y="1494701"/>
            <a:ext cx="3794317" cy="4144173"/>
            <a:chOff x="6008087" y="1072692"/>
            <a:chExt cx="2906246" cy="3136091"/>
          </a:xfrm>
        </p:grpSpPr>
        <p:sp>
          <p:nvSpPr>
            <p:cNvPr id="97" name="Google Shape;97;p5"/>
            <p:cNvSpPr/>
            <p:nvPr/>
          </p:nvSpPr>
          <p:spPr>
            <a:xfrm>
              <a:off x="6008087" y="1072692"/>
              <a:ext cx="2884392" cy="3136091"/>
            </a:xfrm>
            <a:prstGeom prst="roundRect">
              <a:avLst>
                <a:gd name="adj" fmla="val 4308"/>
              </a:avLst>
            </a:prstGeom>
            <a:solidFill>
              <a:srgbClr val="F3F8FB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6029939" y="2709910"/>
              <a:ext cx="2884394" cy="590036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1" i="0" u="none" strike="noStrike" cap="none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Zelfreflectie &amp; feedback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endParaRPr sz="2100" b="1" i="0" u="none" strike="noStrike" cap="none">
                <a:solidFill>
                  <a:srgbClr val="32323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rgbClr val="32323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We stimuleren zelfreflectie en feedback wat leidt tot betere resultaten</a:t>
              </a:r>
              <a:endParaRPr sz="2100" b="0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1204" y="2039950"/>
            <a:ext cx="1262633" cy="113573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239348" y="271491"/>
            <a:ext cx="11563203" cy="94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3200"/>
              <a:buFont typeface="Nunito Sans"/>
              <a:buNone/>
            </a:pPr>
            <a:r>
              <a:rPr lang="en-US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Uitgangspunten HR-cyclus 2020</a:t>
            </a:r>
            <a:endParaRPr b="0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3266" y="1978766"/>
            <a:ext cx="1195365" cy="119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3541" y="2019055"/>
            <a:ext cx="1195365" cy="117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6"/>
          <p:cNvPicPr preferRelativeResize="0"/>
          <p:nvPr/>
        </p:nvPicPr>
        <p:blipFill rotWithShape="1">
          <a:blip r:embed="rId3">
            <a:alphaModFix/>
          </a:blip>
          <a:srcRect l="31125" t="133" r="14782" b="40797"/>
          <a:stretch/>
        </p:blipFill>
        <p:spPr>
          <a:xfrm>
            <a:off x="-3146" y="0"/>
            <a:ext cx="14387056" cy="624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"/>
          <p:cNvSpPr txBox="1">
            <a:spLocks noGrp="1"/>
          </p:cNvSpPr>
          <p:nvPr>
            <p:ph type="ctrTitle"/>
          </p:nvPr>
        </p:nvSpPr>
        <p:spPr>
          <a:xfrm>
            <a:off x="2278087" y="1984213"/>
            <a:ext cx="7629525" cy="56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FBFF"/>
              </a:buClr>
              <a:buSzPts val="3600"/>
              <a:buNone/>
            </a:pPr>
            <a:r>
              <a:rPr lang="en-US" sz="3200" b="1">
                <a:latin typeface="Nunito Sans"/>
                <a:ea typeface="Nunito Sans"/>
                <a:cs typeface="Nunito Sans"/>
                <a:sym typeface="Nunito Sans"/>
              </a:rPr>
              <a:t>Demo online platform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4166" y="473271"/>
            <a:ext cx="3517373" cy="125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07540" y="3341549"/>
            <a:ext cx="5570621" cy="2989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7"/>
          <p:cNvPicPr preferRelativeResize="0"/>
          <p:nvPr/>
        </p:nvPicPr>
        <p:blipFill rotWithShape="1">
          <a:blip r:embed="rId3">
            <a:alphaModFix/>
          </a:blip>
          <a:srcRect l="18472" r="18975" b="1768"/>
          <a:stretch/>
        </p:blipFill>
        <p:spPr>
          <a:xfrm>
            <a:off x="2" y="-5248"/>
            <a:ext cx="12191999" cy="686324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7"/>
          <p:cNvSpPr txBox="1">
            <a:spLocks noGrp="1"/>
          </p:cNvSpPr>
          <p:nvPr>
            <p:ph type="ctrTitle"/>
          </p:nvPr>
        </p:nvSpPr>
        <p:spPr>
          <a:xfrm>
            <a:off x="0" y="3070577"/>
            <a:ext cx="12191998" cy="7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200" b="1">
                <a:latin typeface="Nunito Sans"/>
                <a:ea typeface="Nunito Sans"/>
                <a:cs typeface="Nunito Sans"/>
                <a:sym typeface="Nunito Sans"/>
              </a:rPr>
              <a:t>Aan de slag met het platform</a:t>
            </a:r>
            <a:endParaRPr sz="42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19" name="Google Shape;11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7313" y="1436831"/>
            <a:ext cx="3517373" cy="1254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/>
          <p:nvPr/>
        </p:nvSpPr>
        <p:spPr>
          <a:xfrm>
            <a:off x="278296" y="275462"/>
            <a:ext cx="11674355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b="0" i="0" u="none" strike="noStrike" cap="none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Registreren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8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4809" y="1453445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4809" y="2655309"/>
            <a:ext cx="316964" cy="24492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8"/>
          <p:cNvSpPr/>
          <p:nvPr/>
        </p:nvSpPr>
        <p:spPr>
          <a:xfrm>
            <a:off x="6994197" y="2594236"/>
            <a:ext cx="4684659" cy="90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Voeg een pasfoto toe voor een meer persoonlijke ervaring in het platform</a:t>
            </a:r>
            <a:endParaRPr sz="21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6994197" y="1392984"/>
            <a:ext cx="4548446" cy="79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Registreer je via de uitnodiging die je hebt ontvangen op je werkmail</a:t>
            </a:r>
            <a:endParaRPr sz="21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409" y="1215456"/>
            <a:ext cx="4817828" cy="482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4809" y="3867483"/>
            <a:ext cx="316964" cy="24492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8"/>
          <p:cNvSpPr/>
          <p:nvPr/>
        </p:nvSpPr>
        <p:spPr>
          <a:xfrm>
            <a:off x="6994197" y="3806410"/>
            <a:ext cx="4958454" cy="90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Maak een wachtwoord aan of log indien van toepassing in via Single sign-on</a:t>
            </a:r>
            <a:endParaRPr sz="21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/>
          <p:nvPr/>
        </p:nvSpPr>
        <p:spPr>
          <a:xfrm>
            <a:off x="278296" y="275462"/>
            <a:ext cx="11674355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b="0" i="0" u="none" strike="noStrike" cap="none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Stel prestatiedoelen 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826" y="1433914"/>
            <a:ext cx="6996907" cy="410549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0"/>
          <p:cNvSpPr/>
          <p:nvPr/>
        </p:nvSpPr>
        <p:spPr>
          <a:xfrm>
            <a:off x="8187288" y="1436593"/>
            <a:ext cx="3765363" cy="67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Bepaal wat je de aankomende periode wilt bereiken</a:t>
            </a:r>
            <a:endParaRPr sz="21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41" name="Google Shape;14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1109" y="1528215"/>
            <a:ext cx="316964" cy="244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0"/>
          <p:cNvSpPr/>
          <p:nvPr/>
        </p:nvSpPr>
        <p:spPr>
          <a:xfrm>
            <a:off x="8187288" y="2559921"/>
            <a:ext cx="3765363" cy="67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Knip je doel vervolgens op in acties of meetbare resultaten</a:t>
            </a:r>
            <a:endParaRPr sz="21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43" name="Google Shape;14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1109" y="2651543"/>
            <a:ext cx="316964" cy="244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/>
          <p:nvPr/>
        </p:nvSpPr>
        <p:spPr>
          <a:xfrm>
            <a:off x="8187288" y="3683249"/>
            <a:ext cx="3765363" cy="67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Geef per doel aan of het bijdraagt aan een teamdoel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1109" y="3774871"/>
            <a:ext cx="316964" cy="24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Macintosh PowerPoint</Application>
  <PresentationFormat>Breedbeeld</PresentationFormat>
  <Paragraphs>116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Calibri</vt:lpstr>
      <vt:lpstr>Arial</vt:lpstr>
      <vt:lpstr>Nunito Sans</vt:lpstr>
      <vt:lpstr>Kantoorthema</vt:lpstr>
      <vt:lpstr>Kick-off medewerkers</vt:lpstr>
      <vt:lpstr>PowerPoint-presentatie</vt:lpstr>
      <vt:lpstr>Doel HR-cyclus</vt:lpstr>
      <vt:lpstr>Problemen huidige HR-cyclus</vt:lpstr>
      <vt:lpstr>Uitgangspunten HR-cyclus 2020</vt:lpstr>
      <vt:lpstr>Demo online platform</vt:lpstr>
      <vt:lpstr>Aan de slag met het platform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iPhone &amp; iPad</vt:lpstr>
      <vt:lpstr>Afspraken maken</vt:lpstr>
      <vt:lpstr>Next steps</vt:lpstr>
      <vt:lpstr>Evaluatie kick-off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Kick-off medewerkers</dc:title>
  <dc:creator>Goris, Dennis</dc:creator>
  <cp:lastModifiedBy>Microsoft Office User</cp:lastModifiedBy>
  <cp:revision>2</cp:revision>
  <dcterms:modified xsi:type="dcterms:W3CDTF">2021-06-24T12:07:41Z</dcterms:modified>
</cp:coreProperties>
</file>