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Nunito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2" roundtripDataSignature="AMtx7mhXQnl8KaPid87HIfvO90BeKAQ5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Sans-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Sans-boldItalic.fntdata"/><Relationship Id="rId30" Type="http://schemas.openxmlformats.org/officeDocument/2006/relationships/font" Target="fonts/Nunito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 name="Google Shape;3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Je kunt dit (en de volgende drie slides) combineren met het laten zien van de demo.</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Je kunt er ook voor kiezen om dit (en de volgende drie slides) eerst te vertellen en dan de demo te laten zien (tell-show-do).</a:t>
            </a:r>
            <a:endParaRPr/>
          </a:p>
        </p:txBody>
      </p:sp>
      <p:sp>
        <p:nvSpPr>
          <p:cNvPr id="166" name="Google Shape;16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82" name="Google Shape;18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98" name="Google Shape;19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16" name="Google Shape;21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232" name="Google Shape;23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242" name="Google Shape;242;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51" name="Google Shape;25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De juiste QR-code moet nog gemaakt worden. </a:t>
            </a:r>
            <a:endParaRPr b="0" i="0" sz="1200" u="none" cap="none" strike="noStrike">
              <a:solidFill>
                <a:schemeClr val="dk1"/>
              </a:solidFill>
              <a:latin typeface="Calibri"/>
              <a:ea typeface="Calibri"/>
              <a:cs typeface="Calibri"/>
              <a:sym typeface="Calibri"/>
            </a:endParaRPr>
          </a:p>
        </p:txBody>
      </p:sp>
      <p:sp>
        <p:nvSpPr>
          <p:cNvPr id="269" name="Google Shape;26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dd0a58da5b_0_90:notes"/>
          <p:cNvSpPr/>
          <p:nvPr>
            <p:ph idx="2" type="sldImg"/>
          </p:nvPr>
        </p:nvSpPr>
        <p:spPr>
          <a:xfrm>
            <a:off x="141288" y="768350"/>
            <a:ext cx="68214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dd0a58da5b_0_90:notes"/>
          <p:cNvSpPr txBox="1"/>
          <p:nvPr>
            <p:ph idx="1" type="body"/>
          </p:nvPr>
        </p:nvSpPr>
        <p:spPr>
          <a:xfrm>
            <a:off x="710407" y="4861441"/>
            <a:ext cx="5683200" cy="4605600"/>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Clr>
                <a:schemeClr val="lt1"/>
              </a:buClr>
              <a:buSzPts val="1200"/>
              <a:buNone/>
            </a:pPr>
            <a:r>
              <a:t/>
            </a:r>
            <a:endParaRPr sz="1300"/>
          </a:p>
        </p:txBody>
      </p:sp>
      <p:sp>
        <p:nvSpPr>
          <p:cNvPr id="283" name="Google Shape;283;gdd0a58da5b_0_90:notes"/>
          <p:cNvSpPr txBox="1"/>
          <p:nvPr>
            <p:ph idx="12" type="sldNum"/>
          </p:nvPr>
        </p:nvSpPr>
        <p:spPr>
          <a:xfrm>
            <a:off x="4023992" y="9721107"/>
            <a:ext cx="3078300" cy="5118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308" name="Google Shape;30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1" name="Google Shape;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16" name="Google Shape;3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Een korte reactie van de deelnemers, voordat ze de online evaluatie invullen.</a:t>
            </a:r>
            <a:endParaRPr b="0" i="0" sz="1200" u="none" cap="none" strike="noStrike">
              <a:solidFill>
                <a:schemeClr val="lt1"/>
              </a:solidFill>
              <a:latin typeface="Calibri"/>
              <a:ea typeface="Calibri"/>
              <a:cs typeface="Calibri"/>
              <a:sym typeface="Calibri"/>
            </a:endParaRPr>
          </a:p>
        </p:txBody>
      </p:sp>
      <p:sp>
        <p:nvSpPr>
          <p:cNvPr id="326" name="Google Shape;32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340" name="Google Shape;340;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56" name="Google Shape;5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0" name="Google Shape;7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Het doel van de HR-cyclus is het verbinden van organisatiedoelen met individuele, persoonlijke doelen van medewerkers/leidinggevenden. </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Iedere organisatie heeft een ambitie, wil iets bereiken, heeft doelstellingen. Jij en je collega’s dienen dit voor elkaar te krijgen. Het is en blijft mensenwerk. Echter jij wil ook wat. Jij hebt persoonlijke ambities, persoonlijke doelstellingen, talenten die je wil inzetten. Het verbinden van deze twee belangen, het organisatiebelang en jouw-belang, daar draait het om. </a:t>
            </a:r>
            <a:endParaRPr b="0" i="0" sz="1200" u="none" cap="none" strike="noStrike">
              <a:solidFill>
                <a:schemeClr val="lt1"/>
              </a:solidFill>
              <a:latin typeface="Calibri"/>
              <a:ea typeface="Calibri"/>
              <a:cs typeface="Calibri"/>
              <a:sym typeface="Calibri"/>
            </a:endParaRPr>
          </a:p>
        </p:txBody>
      </p:sp>
      <p:sp>
        <p:nvSpPr>
          <p:cNvPr id="78" name="Google Shape;7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Organisaties die hun HR-cyclus vernieuwen geven vaak dezelfde redenen waarom de huidige cyclus niet werkt. Welke van deze 4 redenen is herkenbaar in jouw organisatie?</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verbinding met Dialog en de volgende slide</a:t>
            </a:r>
            <a:endParaRPr/>
          </a:p>
        </p:txBody>
      </p:sp>
      <p:sp>
        <p:nvSpPr>
          <p:cNvPr id="92" name="Google Shape;9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Leg de verbinding met Dialog</a:t>
            </a:r>
            <a:endParaRPr b="0" i="0" sz="1200" u="none" cap="none" strike="noStrike">
              <a:solidFill>
                <a:schemeClr val="dk1"/>
              </a:solidFill>
              <a:latin typeface="Calibri"/>
              <a:ea typeface="Calibri"/>
              <a:cs typeface="Calibri"/>
              <a:sym typeface="Calibri"/>
            </a:endParaRPr>
          </a:p>
        </p:txBody>
      </p:sp>
      <p:sp>
        <p:nvSpPr>
          <p:cNvPr id="110" name="Google Shape;11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Organisaties die hun HR-cyclus vernieuwen geven vaak dezelfde redenen waarom de huidige cyclus niet werkt. Welke van deze 4 redenen is herkenbaar in jouw organisatie?</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verbinding met Dialog en de volgende slide</a:t>
            </a:r>
            <a:endParaRPr/>
          </a:p>
        </p:txBody>
      </p:sp>
      <p:sp>
        <p:nvSpPr>
          <p:cNvPr id="129" name="Google Shape;12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57" name="Google Shape;15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lt1"/>
              </a:buClr>
              <a:buSzPts val="6000"/>
              <a:buFont typeface="Calibri"/>
              <a:buNone/>
              <a:defRPr b="0" i="0" sz="6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8" name="Google Shape;1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9" name="Google Shape;1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0" name="Google Shape;2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4" name="Google Shape;2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 name="Google Shape;2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 name="Google Shape;2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24"/>
          <p:cNvSpPr/>
          <p:nvPr/>
        </p:nvSpPr>
        <p:spPr>
          <a:xfrm>
            <a:off x="0" y="6392917"/>
            <a:ext cx="12192000" cy="465083"/>
          </a:xfrm>
          <a:prstGeom prst="rect">
            <a:avLst/>
          </a:prstGeom>
          <a:solidFill>
            <a:srgbClr val="0073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24"/>
          <p:cNvSpPr txBox="1"/>
          <p:nvPr/>
        </p:nvSpPr>
        <p:spPr>
          <a:xfrm>
            <a:off x="9891329" y="6488536"/>
            <a:ext cx="21336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pic>
        <p:nvPicPr>
          <p:cNvPr id="29" name="Google Shape;29;p24"/>
          <p:cNvPicPr preferRelativeResize="0"/>
          <p:nvPr/>
        </p:nvPicPr>
        <p:blipFill rotWithShape="1">
          <a:blip r:embed="rId2">
            <a:alphaModFix/>
          </a:blip>
          <a:srcRect b="0" l="0" r="0" t="0"/>
          <a:stretch/>
        </p:blipFill>
        <p:spPr>
          <a:xfrm>
            <a:off x="179512" y="6474519"/>
            <a:ext cx="792088" cy="2822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F"/>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hyperlink" Target="https://projects.invisionapp.com/share/VNPD48R56W2#/screens/338051694" TargetMode="External"/><Relationship Id="rId6"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 name="Shape 34"/>
        <p:cNvGrpSpPr/>
        <p:nvPr/>
      </p:nvGrpSpPr>
      <p:grpSpPr>
        <a:xfrm>
          <a:off x="0" y="0"/>
          <a:ext cx="0" cy="0"/>
          <a:chOff x="0" y="0"/>
          <a:chExt cx="0" cy="0"/>
        </a:xfrm>
      </p:grpSpPr>
      <p:sp>
        <p:nvSpPr>
          <p:cNvPr id="35" name="Google Shape;35;p1"/>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6" name="Google Shape;36;p1"/>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37" name="Google Shape;37;p1"/>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Inspiratiesessie </a:t>
            </a:r>
            <a:br>
              <a:rPr b="1" i="0" lang="en-US" sz="4200" u="none" cap="none" strike="noStrike">
                <a:solidFill>
                  <a:schemeClr val="lt1"/>
                </a:solidFill>
                <a:latin typeface="Nunito Sans"/>
                <a:ea typeface="Nunito Sans"/>
                <a:cs typeface="Nunito Sans"/>
                <a:sym typeface="Nunito Sans"/>
              </a:rPr>
            </a:br>
            <a:r>
              <a:rPr b="1" i="0" lang="en-US" sz="4200" u="none" cap="none" strike="noStrike">
                <a:solidFill>
                  <a:schemeClr val="lt1"/>
                </a:solidFill>
                <a:latin typeface="Nunito Sans"/>
                <a:ea typeface="Nunito Sans"/>
                <a:cs typeface="Nunito Sans"/>
                <a:sym typeface="Nunito Sans"/>
              </a:rPr>
              <a:t>Nieuwe HR-cyclus</a:t>
            </a:r>
            <a:endParaRPr b="0" i="0" sz="4200" u="none" cap="none" strike="noStrike">
              <a:solidFill>
                <a:schemeClr val="dk1"/>
              </a:solidFill>
              <a:latin typeface="Nunito Sans"/>
              <a:ea typeface="Nunito Sans"/>
              <a:cs typeface="Nunito Sans"/>
              <a:sym typeface="Nunito Sans"/>
            </a:endParaRPr>
          </a:p>
        </p:txBody>
      </p:sp>
      <p:pic>
        <p:nvPicPr>
          <p:cNvPr id="38" name="Google Shape;38;p1"/>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10"/>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169" name="Google Shape;169;p10"/>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sz="4267">
                <a:solidFill>
                  <a:srgbClr val="057ABB"/>
                </a:solidFill>
                <a:latin typeface="Nunito Sans"/>
                <a:ea typeface="Nunito Sans"/>
                <a:cs typeface="Nunito Sans"/>
                <a:sym typeface="Nunito Sans"/>
              </a:rPr>
              <a:t>Maak een persoonlijk plan</a:t>
            </a:r>
            <a:endParaRPr b="0" i="0" sz="4400" u="none" cap="none" strike="noStrike">
              <a:solidFill>
                <a:srgbClr val="057ABB"/>
              </a:solidFill>
            </a:endParaRPr>
          </a:p>
        </p:txBody>
      </p:sp>
      <p:sp>
        <p:nvSpPr>
          <p:cNvPr id="170" name="Google Shape;170;p10"/>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Wat wil je bereiken?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Prestatiedoelen</a:t>
            </a:r>
            <a:endParaRPr b="0" i="0" sz="16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p:txBody>
      </p:sp>
      <p:sp>
        <p:nvSpPr>
          <p:cNvPr id="171" name="Google Shape;171;p10"/>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172" name="Google Shape;172;p10"/>
          <p:cNvSpPr/>
          <p:nvPr/>
        </p:nvSpPr>
        <p:spPr>
          <a:xfrm>
            <a:off x="1314914" y="434485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Hoe wil je herinnerd worden aan je plan?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Reminders</a:t>
            </a:r>
            <a:endParaRPr b="0" i="0" sz="1600" u="none" cap="none" strike="noStrike">
              <a:solidFill>
                <a:srgbClr val="595959"/>
              </a:solidFill>
              <a:latin typeface="Arial"/>
              <a:ea typeface="Arial"/>
              <a:cs typeface="Arial"/>
              <a:sym typeface="Arial"/>
            </a:endParaRPr>
          </a:p>
        </p:txBody>
      </p:sp>
      <p:sp>
        <p:nvSpPr>
          <p:cNvPr id="173" name="Google Shape;173;p10"/>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174" name="Google Shape;174;p10"/>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Wat wil je ontwikkelen?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Ontwikkeldoelen</a:t>
            </a:r>
            <a:endParaRPr b="0" i="0" sz="16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p:txBody>
      </p:sp>
      <p:pic>
        <p:nvPicPr>
          <p:cNvPr id="175" name="Google Shape;175;p10"/>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176" name="Google Shape;176;p10"/>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177" name="Google Shape;177;p10"/>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178" name="Google Shape;178;p10"/>
          <p:cNvPicPr preferRelativeResize="0"/>
          <p:nvPr/>
        </p:nvPicPr>
        <p:blipFill rotWithShape="1">
          <a:blip r:embed="rId4">
            <a:alphaModFix/>
          </a:blip>
          <a:srcRect b="0" l="0" r="0" t="0"/>
          <a:stretch/>
        </p:blipFill>
        <p:spPr>
          <a:xfrm>
            <a:off x="9177032" y="2160749"/>
            <a:ext cx="1647050" cy="1647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11"/>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185" name="Google Shape;185;p11"/>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lang="en-US" sz="4267">
                <a:solidFill>
                  <a:srgbClr val="0073AC"/>
                </a:solidFill>
                <a:latin typeface="Nunito Sans"/>
                <a:ea typeface="Nunito Sans"/>
                <a:cs typeface="Nunito Sans"/>
                <a:sym typeface="Nunito Sans"/>
              </a:rPr>
              <a:t>Inspiratie voor je prestatiedoelen</a:t>
            </a:r>
            <a:endParaRPr b="0" i="0" sz="4400" u="none" cap="none" strike="noStrike">
              <a:solidFill>
                <a:schemeClr val="lt1"/>
              </a:solidFill>
              <a:latin typeface="Calibri"/>
              <a:ea typeface="Calibri"/>
              <a:cs typeface="Calibri"/>
              <a:sym typeface="Calibri"/>
            </a:endParaRPr>
          </a:p>
        </p:txBody>
      </p:sp>
      <p:sp>
        <p:nvSpPr>
          <p:cNvPr id="186" name="Google Shape;186;p11"/>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Jouw huidige functie</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Wat kun je doen om nog beter te worden in je huidige rol?</a:t>
            </a:r>
            <a:endParaRPr b="0" i="0" sz="16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p:txBody>
      </p:sp>
      <p:sp>
        <p:nvSpPr>
          <p:cNvPr id="187" name="Google Shape;187;p11"/>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188" name="Google Shape;188;p11"/>
          <p:cNvSpPr/>
          <p:nvPr/>
        </p:nvSpPr>
        <p:spPr>
          <a:xfrm>
            <a:off x="1314914" y="434485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Eigen doelen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Wat wil je verder nog bereiken?</a:t>
            </a:r>
            <a:endParaRPr b="0" i="0" sz="1600" u="none" cap="none" strike="noStrike">
              <a:solidFill>
                <a:srgbClr val="323232"/>
              </a:solidFill>
              <a:latin typeface="Nunito Sans"/>
              <a:ea typeface="Nunito Sans"/>
              <a:cs typeface="Nunito Sans"/>
              <a:sym typeface="Nunito Sans"/>
            </a:endParaRPr>
          </a:p>
        </p:txBody>
      </p:sp>
      <p:sp>
        <p:nvSpPr>
          <p:cNvPr id="189" name="Google Shape;189;p11"/>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190" name="Google Shape;190;p11"/>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Team- en organisatiedoelen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Wat kun je bijdragen aan de doelen van jouw team of organisatie?</a:t>
            </a:r>
            <a:br>
              <a:rPr b="0" i="0" lang="en-US" sz="1600" u="none" cap="none" strike="noStrike">
                <a:solidFill>
                  <a:srgbClr val="595959"/>
                </a:solidFill>
                <a:latin typeface="Nunito Sans"/>
                <a:ea typeface="Nunito Sans"/>
                <a:cs typeface="Nunito Sans"/>
                <a:sym typeface="Nunito Sans"/>
              </a:rPr>
            </a:br>
            <a:endParaRPr b="0" i="0" sz="16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p:txBody>
      </p:sp>
      <p:pic>
        <p:nvPicPr>
          <p:cNvPr id="191" name="Google Shape;191;p11"/>
          <p:cNvPicPr preferRelativeResize="0"/>
          <p:nvPr/>
        </p:nvPicPr>
        <p:blipFill rotWithShape="1">
          <a:blip r:embed="rId3">
            <a:alphaModFix/>
          </a:blip>
          <a:srcRect b="0" l="0" r="0" t="0"/>
          <a:stretch/>
        </p:blipFill>
        <p:spPr>
          <a:xfrm>
            <a:off x="9028702" y="2032674"/>
            <a:ext cx="1943709" cy="1927978"/>
          </a:xfrm>
          <a:prstGeom prst="rect">
            <a:avLst/>
          </a:prstGeom>
          <a:noFill/>
          <a:ln>
            <a:noFill/>
          </a:ln>
        </p:spPr>
      </p:pic>
      <p:pic>
        <p:nvPicPr>
          <p:cNvPr id="192" name="Google Shape;192;p11"/>
          <p:cNvPicPr preferRelativeResize="0"/>
          <p:nvPr/>
        </p:nvPicPr>
        <p:blipFill rotWithShape="1">
          <a:blip r:embed="rId4">
            <a:alphaModFix/>
          </a:blip>
          <a:srcRect b="0" l="0" r="0" t="0"/>
          <a:stretch/>
        </p:blipFill>
        <p:spPr>
          <a:xfrm>
            <a:off x="826802" y="1915829"/>
            <a:ext cx="316964" cy="244927"/>
          </a:xfrm>
          <a:prstGeom prst="rect">
            <a:avLst/>
          </a:prstGeom>
          <a:noFill/>
          <a:ln>
            <a:noFill/>
          </a:ln>
        </p:spPr>
      </p:pic>
      <p:pic>
        <p:nvPicPr>
          <p:cNvPr id="193" name="Google Shape;193;p11"/>
          <p:cNvPicPr preferRelativeResize="0"/>
          <p:nvPr/>
        </p:nvPicPr>
        <p:blipFill rotWithShape="1">
          <a:blip r:embed="rId4">
            <a:alphaModFix/>
          </a:blip>
          <a:srcRect b="0" l="0" r="0" t="0"/>
          <a:stretch/>
        </p:blipFill>
        <p:spPr>
          <a:xfrm>
            <a:off x="826802" y="4459031"/>
            <a:ext cx="316964" cy="244927"/>
          </a:xfrm>
          <a:prstGeom prst="rect">
            <a:avLst/>
          </a:prstGeom>
          <a:noFill/>
          <a:ln>
            <a:noFill/>
          </a:ln>
        </p:spPr>
      </p:pic>
      <p:pic>
        <p:nvPicPr>
          <p:cNvPr id="194" name="Google Shape;194;p11"/>
          <p:cNvPicPr preferRelativeResize="0"/>
          <p:nvPr/>
        </p:nvPicPr>
        <p:blipFill rotWithShape="1">
          <a:blip r:embed="rId4">
            <a:alphaModFix/>
          </a:blip>
          <a:srcRect b="0" l="0" r="0" t="0"/>
          <a:stretch/>
        </p:blipFill>
        <p:spPr>
          <a:xfrm>
            <a:off x="826802" y="3187430"/>
            <a:ext cx="316964" cy="2449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12"/>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201" name="Google Shape;201;p12"/>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lang="en-US" sz="4267">
                <a:solidFill>
                  <a:srgbClr val="0073AC"/>
                </a:solidFill>
                <a:latin typeface="Nunito Sans"/>
                <a:ea typeface="Nunito Sans"/>
                <a:cs typeface="Nunito Sans"/>
                <a:sym typeface="Nunito Sans"/>
              </a:rPr>
              <a:t>Inspiratie voor je ontwikkeldoelen</a:t>
            </a:r>
            <a:endParaRPr b="0" i="0" sz="4400" u="none" cap="none" strike="noStrike">
              <a:solidFill>
                <a:schemeClr val="lt1"/>
              </a:solidFill>
              <a:latin typeface="Calibri"/>
              <a:ea typeface="Calibri"/>
              <a:cs typeface="Calibri"/>
              <a:sym typeface="Calibri"/>
            </a:endParaRPr>
          </a:p>
        </p:txBody>
      </p:sp>
      <p:sp>
        <p:nvSpPr>
          <p:cNvPr id="202" name="Google Shape;202;p12"/>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Competenties en kernwaarden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Wat wil je nog verder ontwikkelen?</a:t>
            </a:r>
            <a:br>
              <a:rPr b="0" i="0" lang="en-US" sz="1600" u="none" cap="none" strike="noStrike">
                <a:solidFill>
                  <a:srgbClr val="595959"/>
                </a:solidFill>
                <a:latin typeface="Nunito Sans"/>
                <a:ea typeface="Nunito Sans"/>
                <a:cs typeface="Nunito Sans"/>
                <a:sym typeface="Nunito Sans"/>
              </a:rPr>
            </a:br>
            <a:endParaRPr b="0" i="0" sz="16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p:txBody>
      </p:sp>
      <p:sp>
        <p:nvSpPr>
          <p:cNvPr id="203" name="Google Shape;203;p12"/>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04" name="Google Shape;204;p12"/>
          <p:cNvSpPr/>
          <p:nvPr/>
        </p:nvSpPr>
        <p:spPr>
          <a:xfrm>
            <a:off x="1314914" y="3904831"/>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Opleidingen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Welke opleiding wil je eventueel volgen?</a:t>
            </a:r>
            <a:br>
              <a:rPr b="0" i="0" lang="en-US" sz="1600" u="none" cap="none" strike="noStrike">
                <a:solidFill>
                  <a:srgbClr val="595959"/>
                </a:solidFill>
                <a:latin typeface="Nunito Sans"/>
                <a:ea typeface="Nunito Sans"/>
                <a:cs typeface="Nunito Sans"/>
                <a:sym typeface="Nunito Sans"/>
              </a:rPr>
            </a:br>
            <a:endParaRPr b="0" i="0" sz="1600" u="none" cap="none" strike="noStrike">
              <a:solidFill>
                <a:srgbClr val="595959"/>
              </a:solidFill>
              <a:latin typeface="Arial"/>
              <a:ea typeface="Arial"/>
              <a:cs typeface="Arial"/>
              <a:sym typeface="Arial"/>
            </a:endParaRPr>
          </a:p>
        </p:txBody>
      </p:sp>
      <p:sp>
        <p:nvSpPr>
          <p:cNvPr id="205" name="Google Shape;205;p12"/>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06" name="Google Shape;206;p12"/>
          <p:cNvSpPr/>
          <p:nvPr/>
        </p:nvSpPr>
        <p:spPr>
          <a:xfrm>
            <a:off x="1314914" y="2836396"/>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Loopbaanontwikkeling</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Wil je eventueel een volgende stap zetten in je loopbaan?</a:t>
            </a:r>
            <a:br>
              <a:rPr b="0" i="0" lang="en-US" sz="1600" u="none" cap="none" strike="noStrike">
                <a:solidFill>
                  <a:srgbClr val="595959"/>
                </a:solidFill>
                <a:latin typeface="Nunito Sans"/>
                <a:ea typeface="Nunito Sans"/>
                <a:cs typeface="Nunito Sans"/>
                <a:sym typeface="Nunito Sans"/>
              </a:rPr>
            </a:br>
            <a:endParaRPr b="0" i="0" sz="16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p:txBody>
      </p:sp>
      <p:pic>
        <p:nvPicPr>
          <p:cNvPr id="207" name="Google Shape;207;p12"/>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208" name="Google Shape;208;p12"/>
          <p:cNvPicPr preferRelativeResize="0"/>
          <p:nvPr/>
        </p:nvPicPr>
        <p:blipFill rotWithShape="1">
          <a:blip r:embed="rId3">
            <a:alphaModFix/>
          </a:blip>
          <a:srcRect b="0" l="0" r="0" t="0"/>
          <a:stretch/>
        </p:blipFill>
        <p:spPr>
          <a:xfrm>
            <a:off x="826802" y="4019009"/>
            <a:ext cx="316964" cy="244927"/>
          </a:xfrm>
          <a:prstGeom prst="rect">
            <a:avLst/>
          </a:prstGeom>
          <a:noFill/>
          <a:ln>
            <a:noFill/>
          </a:ln>
        </p:spPr>
      </p:pic>
      <p:pic>
        <p:nvPicPr>
          <p:cNvPr id="209" name="Google Shape;209;p12"/>
          <p:cNvPicPr preferRelativeResize="0"/>
          <p:nvPr/>
        </p:nvPicPr>
        <p:blipFill rotWithShape="1">
          <a:blip r:embed="rId3">
            <a:alphaModFix/>
          </a:blip>
          <a:srcRect b="0" l="0" r="0" t="0"/>
          <a:stretch/>
        </p:blipFill>
        <p:spPr>
          <a:xfrm>
            <a:off x="826802" y="2950574"/>
            <a:ext cx="316964" cy="244927"/>
          </a:xfrm>
          <a:prstGeom prst="rect">
            <a:avLst/>
          </a:prstGeom>
          <a:noFill/>
          <a:ln>
            <a:noFill/>
          </a:ln>
        </p:spPr>
      </p:pic>
      <p:sp>
        <p:nvSpPr>
          <p:cNvPr id="210" name="Google Shape;210;p12"/>
          <p:cNvSpPr/>
          <p:nvPr/>
        </p:nvSpPr>
        <p:spPr>
          <a:xfrm>
            <a:off x="1314914" y="4927109"/>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Persoonlijke ontwikkeling</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Wat wil je eventueel zelf nog verder ontwikkelen?</a:t>
            </a:r>
            <a:endParaRPr b="0" i="0" sz="1600" u="none" cap="none" strike="noStrike">
              <a:solidFill>
                <a:srgbClr val="595959"/>
              </a:solidFill>
              <a:latin typeface="Arial"/>
              <a:ea typeface="Arial"/>
              <a:cs typeface="Arial"/>
              <a:sym typeface="Arial"/>
            </a:endParaRPr>
          </a:p>
        </p:txBody>
      </p:sp>
      <p:pic>
        <p:nvPicPr>
          <p:cNvPr id="211" name="Google Shape;211;p12"/>
          <p:cNvPicPr preferRelativeResize="0"/>
          <p:nvPr/>
        </p:nvPicPr>
        <p:blipFill rotWithShape="1">
          <a:blip r:embed="rId3">
            <a:alphaModFix/>
          </a:blip>
          <a:srcRect b="0" l="0" r="0" t="0"/>
          <a:stretch/>
        </p:blipFill>
        <p:spPr>
          <a:xfrm>
            <a:off x="826802" y="5041287"/>
            <a:ext cx="316964" cy="244927"/>
          </a:xfrm>
          <a:prstGeom prst="rect">
            <a:avLst/>
          </a:prstGeom>
          <a:noFill/>
          <a:ln>
            <a:noFill/>
          </a:ln>
        </p:spPr>
      </p:pic>
      <p:pic>
        <p:nvPicPr>
          <p:cNvPr id="212" name="Google Shape;212;p12"/>
          <p:cNvPicPr preferRelativeResize="0"/>
          <p:nvPr/>
        </p:nvPicPr>
        <p:blipFill rotWithShape="1">
          <a:blip r:embed="rId4">
            <a:alphaModFix/>
          </a:blip>
          <a:srcRect b="0" l="0" r="0" t="0"/>
          <a:stretch/>
        </p:blipFill>
        <p:spPr>
          <a:xfrm>
            <a:off x="9048057" y="2234837"/>
            <a:ext cx="1905000" cy="167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13"/>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     </a:t>
            </a:r>
            <a:endParaRPr b="0" i="0" sz="2100" u="none" cap="none" strike="noStrike">
              <a:solidFill>
                <a:schemeClr val="lt1"/>
              </a:solidFill>
              <a:latin typeface="Calibri"/>
              <a:ea typeface="Calibri"/>
              <a:cs typeface="Calibri"/>
              <a:sym typeface="Calibri"/>
            </a:endParaRPr>
          </a:p>
        </p:txBody>
      </p:sp>
      <p:sp>
        <p:nvSpPr>
          <p:cNvPr id="219" name="Google Shape;219;p13"/>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rtl="0" algn="ctr">
              <a:lnSpc>
                <a:spcPct val="90000"/>
              </a:lnSpc>
              <a:spcBef>
                <a:spcPts val="0"/>
              </a:spcBef>
              <a:spcAft>
                <a:spcPts val="0"/>
              </a:spcAft>
              <a:buClr>
                <a:srgbClr val="0073AC"/>
              </a:buClr>
              <a:buSzPts val="3200"/>
              <a:buNone/>
            </a:pPr>
            <a:r>
              <a:rPr lang="en-US" sz="4267">
                <a:solidFill>
                  <a:srgbClr val="0073AC"/>
                </a:solidFill>
                <a:latin typeface="Nunito Sans"/>
                <a:ea typeface="Nunito Sans"/>
                <a:cs typeface="Nunito Sans"/>
                <a:sym typeface="Nunito Sans"/>
              </a:rPr>
              <a:t>Algemene tips</a:t>
            </a:r>
            <a:endParaRPr b="0" i="0" sz="4400" u="none" cap="none" strike="noStrike">
              <a:solidFill>
                <a:schemeClr val="lt1"/>
              </a:solidFill>
              <a:latin typeface="Calibri"/>
              <a:ea typeface="Calibri"/>
              <a:cs typeface="Calibri"/>
              <a:sym typeface="Calibri"/>
            </a:endParaRPr>
          </a:p>
        </p:txBody>
      </p:sp>
      <p:sp>
        <p:nvSpPr>
          <p:cNvPr id="220" name="Google Shape;220;p13"/>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Focus! Start niet met teveel doelen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Stel vooral doelen waar je nu mee aan de slag kan</a:t>
            </a:r>
            <a:endParaRPr b="0" i="0" sz="16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p:txBody>
      </p:sp>
      <p:sp>
        <p:nvSpPr>
          <p:cNvPr id="221" name="Google Shape;221;p13"/>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22" name="Google Shape;222;p13"/>
          <p:cNvSpPr/>
          <p:nvPr/>
        </p:nvSpPr>
        <p:spPr>
          <a:xfrm>
            <a:off x="1314914" y="434485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Prik een vast moment om te reflecteren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Houd je plan top of mind en bespreek dit regelmatig met je </a:t>
            </a:r>
            <a:endParaRPr b="0" i="0" sz="1600" u="none" cap="none" strike="noStrike">
              <a:solidFill>
                <a:srgbClr val="323232"/>
              </a:solidFill>
              <a:latin typeface="Nunito Sans"/>
              <a:ea typeface="Nunito Sans"/>
              <a:cs typeface="Nunito Sans"/>
              <a:sym typeface="Nunito Sans"/>
            </a:endParaRPr>
          </a:p>
        </p:txBody>
      </p:sp>
      <p:sp>
        <p:nvSpPr>
          <p:cNvPr id="223" name="Google Shape;223;p13"/>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24" name="Google Shape;224;p13"/>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Knip doelen op in haalbare stappen</a:t>
            </a:r>
            <a:endParaRPr/>
          </a:p>
          <a:p>
            <a:pPr indent="0" lvl="0" marL="0" marR="0" rtl="0" algn="l">
              <a:lnSpc>
                <a:spcPct val="100000"/>
              </a:lnSpc>
              <a:spcBef>
                <a:spcPts val="0"/>
              </a:spcBef>
              <a:spcAft>
                <a:spcPts val="0"/>
              </a:spcAft>
              <a:buClr>
                <a:srgbClr val="000000"/>
              </a:buClr>
              <a:buSzPts val="200"/>
              <a:buFont typeface="Arial"/>
              <a:buNone/>
            </a:pPr>
            <a:r>
              <a:t/>
            </a:r>
            <a:endParaRPr b="1"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1600" u="none" cap="none" strike="noStrike">
                <a:solidFill>
                  <a:srgbClr val="595959"/>
                </a:solidFill>
                <a:latin typeface="Nunito Sans"/>
                <a:ea typeface="Nunito Sans"/>
                <a:cs typeface="Nunito Sans"/>
                <a:sym typeface="Nunito Sans"/>
              </a:rPr>
              <a:t>Door doelen smart te maken, vergroot je de kans op succes</a:t>
            </a:r>
            <a:endParaRPr b="0" i="0" sz="16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323232"/>
              </a:solidFill>
              <a:latin typeface="Nunito Sans"/>
              <a:ea typeface="Nunito Sans"/>
              <a:cs typeface="Nunito Sans"/>
              <a:sym typeface="Nunito Sans"/>
            </a:endParaRPr>
          </a:p>
        </p:txBody>
      </p:sp>
      <p:pic>
        <p:nvPicPr>
          <p:cNvPr id="225" name="Google Shape;225;p13"/>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226" name="Google Shape;226;p13"/>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227" name="Google Shape;227;p13"/>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228" name="Google Shape;228;p13"/>
          <p:cNvPicPr preferRelativeResize="0"/>
          <p:nvPr/>
        </p:nvPicPr>
        <p:blipFill rotWithShape="1">
          <a:blip r:embed="rId4">
            <a:alphaModFix/>
          </a:blip>
          <a:srcRect b="0" l="0" r="0" t="0"/>
          <a:stretch/>
        </p:blipFill>
        <p:spPr>
          <a:xfrm>
            <a:off x="8908526" y="2215392"/>
            <a:ext cx="2184061" cy="21890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14"/>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235" name="Google Shape;235;p14"/>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236" name="Google Shape;236;p14"/>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Hoe ondersteunt Dialog jou? (demo)</a:t>
            </a:r>
            <a:endParaRPr b="0" i="0" sz="4200" u="none" cap="none" strike="noStrike">
              <a:solidFill>
                <a:schemeClr val="dk1"/>
              </a:solidFill>
              <a:latin typeface="Nunito Sans"/>
              <a:ea typeface="Nunito Sans"/>
              <a:cs typeface="Nunito Sans"/>
              <a:sym typeface="Nunito Sans"/>
            </a:endParaRPr>
          </a:p>
        </p:txBody>
      </p:sp>
      <p:pic>
        <p:nvPicPr>
          <p:cNvPr id="237" name="Google Shape;237;p14"/>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pic>
        <p:nvPicPr>
          <p:cNvPr id="238" name="Google Shape;238;p14">
            <a:hlinkClick r:id="rId5"/>
          </p:cNvPr>
          <p:cNvPicPr preferRelativeResize="0"/>
          <p:nvPr/>
        </p:nvPicPr>
        <p:blipFill rotWithShape="1">
          <a:blip r:embed="rId6">
            <a:alphaModFix/>
          </a:blip>
          <a:srcRect b="0" l="0" r="0" t="0"/>
          <a:stretch/>
        </p:blipFill>
        <p:spPr>
          <a:xfrm>
            <a:off x="6838122" y="4006907"/>
            <a:ext cx="5353878" cy="287304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15"/>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245" name="Google Shape;245;p15"/>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246" name="Google Shape;246;p15"/>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Aan de slag</a:t>
            </a:r>
            <a:endParaRPr b="0" i="0" sz="4200" u="none" cap="none" strike="noStrike">
              <a:solidFill>
                <a:schemeClr val="dk1"/>
              </a:solidFill>
              <a:latin typeface="Nunito Sans"/>
              <a:ea typeface="Nunito Sans"/>
              <a:cs typeface="Nunito Sans"/>
              <a:sym typeface="Nunito Sans"/>
            </a:endParaRPr>
          </a:p>
        </p:txBody>
      </p:sp>
      <p:pic>
        <p:nvPicPr>
          <p:cNvPr id="247" name="Google Shape;247;p15"/>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16"/>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254" name="Google Shape;254;p16"/>
          <p:cNvGrpSpPr/>
          <p:nvPr/>
        </p:nvGrpSpPr>
        <p:grpSpPr>
          <a:xfrm>
            <a:off x="4174861" y="1395467"/>
            <a:ext cx="3736838" cy="4621876"/>
            <a:chOff x="395536" y="1047796"/>
            <a:chExt cx="2696724" cy="3108130"/>
          </a:xfrm>
        </p:grpSpPr>
        <p:sp>
          <p:nvSpPr>
            <p:cNvPr id="255" name="Google Shape;255;p16"/>
            <p:cNvSpPr/>
            <p:nvPr/>
          </p:nvSpPr>
          <p:spPr>
            <a:xfrm>
              <a:off x="395536" y="1047796"/>
              <a:ext cx="2696724"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56" name="Google Shape;256;p16"/>
            <p:cNvSpPr/>
            <p:nvPr/>
          </p:nvSpPr>
          <p:spPr>
            <a:xfrm>
              <a:off x="395536" y="2659821"/>
              <a:ext cx="2696724" cy="580957"/>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Gesprek</a:t>
              </a:r>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595959"/>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Ga in gesprek met je leiding-gevenden over je persoonlijk plan en scherp dit aan </a:t>
              </a:r>
              <a:endParaRPr/>
            </a:p>
          </p:txBody>
        </p:sp>
      </p:grpSp>
      <p:grpSp>
        <p:nvGrpSpPr>
          <p:cNvPr id="257" name="Google Shape;257;p16"/>
          <p:cNvGrpSpPr/>
          <p:nvPr/>
        </p:nvGrpSpPr>
        <p:grpSpPr>
          <a:xfrm>
            <a:off x="335359" y="1424300"/>
            <a:ext cx="3621399" cy="4593043"/>
            <a:chOff x="3176379" y="1047797"/>
            <a:chExt cx="2716049" cy="3108130"/>
          </a:xfrm>
        </p:grpSpPr>
        <p:sp>
          <p:nvSpPr>
            <p:cNvPr id="258" name="Google Shape;258;p16"/>
            <p:cNvSpPr/>
            <p:nvPr/>
          </p:nvSpPr>
          <p:spPr>
            <a:xfrm>
              <a:off x="3176380" y="1047797"/>
              <a:ext cx="2716048"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59" name="Google Shape;259;p16"/>
            <p:cNvSpPr/>
            <p:nvPr/>
          </p:nvSpPr>
          <p:spPr>
            <a:xfrm>
              <a:off x="3176379" y="2648793"/>
              <a:ext cx="2716049" cy="461665"/>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Persoonlijk plan</a:t>
              </a:r>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323232"/>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Bepaal wat je wil bereiken en ontwikkelen en leg dit vast in je je persoonlijk plan </a:t>
              </a:r>
              <a:endParaRPr/>
            </a:p>
          </p:txBody>
        </p:sp>
      </p:grpSp>
      <p:grpSp>
        <p:nvGrpSpPr>
          <p:cNvPr id="260" name="Google Shape;260;p16"/>
          <p:cNvGrpSpPr/>
          <p:nvPr/>
        </p:nvGrpSpPr>
        <p:grpSpPr>
          <a:xfrm>
            <a:off x="8129801" y="1395467"/>
            <a:ext cx="3794317" cy="4621876"/>
            <a:chOff x="6008087" y="1072692"/>
            <a:chExt cx="2906246" cy="3136091"/>
          </a:xfrm>
        </p:grpSpPr>
        <p:sp>
          <p:nvSpPr>
            <p:cNvPr id="261" name="Google Shape;261;p16"/>
            <p:cNvSpPr/>
            <p:nvPr/>
          </p:nvSpPr>
          <p:spPr>
            <a:xfrm>
              <a:off x="6008087" y="1072692"/>
              <a:ext cx="2884392" cy="3136091"/>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62" name="Google Shape;262;p16"/>
            <p:cNvSpPr/>
            <p:nvPr/>
          </p:nvSpPr>
          <p:spPr>
            <a:xfrm>
              <a:off x="6029939" y="2709910"/>
              <a:ext cx="2884394" cy="59003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Feedback</a:t>
              </a:r>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595959"/>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Vraag regelmatig feedback aan collega’s en sta stil bij </a:t>
              </a:r>
              <a:endParaRPr/>
            </a:p>
            <a:p>
              <a:pPr indent="0" lvl="0" marL="0" marR="0" rtl="0" algn="ctr">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je eigen voortgang</a:t>
              </a:r>
              <a:endParaRPr/>
            </a:p>
          </p:txBody>
        </p:sp>
      </p:grpSp>
      <p:sp>
        <p:nvSpPr>
          <p:cNvPr id="263" name="Google Shape;263;p16"/>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073AC"/>
                </a:solidFill>
                <a:latin typeface="Nunito Sans"/>
                <a:ea typeface="Nunito Sans"/>
                <a:cs typeface="Nunito Sans"/>
                <a:sym typeface="Nunito Sans"/>
              </a:rPr>
              <a:t>Next steps</a:t>
            </a:r>
            <a:endParaRPr b="0" i="0" u="none" cap="none" strike="noStrike">
              <a:solidFill>
                <a:schemeClr val="lt1"/>
              </a:solidFill>
              <a:latin typeface="Calibri"/>
              <a:ea typeface="Calibri"/>
              <a:cs typeface="Calibri"/>
              <a:sym typeface="Calibri"/>
            </a:endParaRPr>
          </a:p>
        </p:txBody>
      </p:sp>
      <p:pic>
        <p:nvPicPr>
          <p:cNvPr id="264" name="Google Shape;264;p16"/>
          <p:cNvPicPr preferRelativeResize="0"/>
          <p:nvPr/>
        </p:nvPicPr>
        <p:blipFill rotWithShape="1">
          <a:blip r:embed="rId3">
            <a:alphaModFix/>
          </a:blip>
          <a:srcRect b="0" l="0" r="0" t="0"/>
          <a:stretch/>
        </p:blipFill>
        <p:spPr>
          <a:xfrm>
            <a:off x="5313820" y="2027212"/>
            <a:ext cx="1414258" cy="1264626"/>
          </a:xfrm>
          <a:prstGeom prst="rect">
            <a:avLst/>
          </a:prstGeom>
          <a:noFill/>
          <a:ln>
            <a:noFill/>
          </a:ln>
        </p:spPr>
      </p:pic>
      <p:pic>
        <p:nvPicPr>
          <p:cNvPr id="265" name="Google Shape;265;p16"/>
          <p:cNvPicPr preferRelativeResize="0"/>
          <p:nvPr/>
        </p:nvPicPr>
        <p:blipFill rotWithShape="1">
          <a:blip r:embed="rId4">
            <a:alphaModFix/>
          </a:blip>
          <a:srcRect b="0" l="0" r="0" t="0"/>
          <a:stretch/>
        </p:blipFill>
        <p:spPr>
          <a:xfrm>
            <a:off x="1513745" y="2066339"/>
            <a:ext cx="1264626" cy="1264626"/>
          </a:xfrm>
          <a:prstGeom prst="rect">
            <a:avLst/>
          </a:prstGeom>
          <a:noFill/>
          <a:ln>
            <a:noFill/>
          </a:ln>
        </p:spPr>
      </p:pic>
      <p:pic>
        <p:nvPicPr>
          <p:cNvPr id="266" name="Google Shape;266;p16"/>
          <p:cNvPicPr preferRelativeResize="0"/>
          <p:nvPr/>
        </p:nvPicPr>
        <p:blipFill rotWithShape="1">
          <a:blip r:embed="rId5">
            <a:alphaModFix/>
          </a:blip>
          <a:srcRect b="0" l="0" r="0" t="0"/>
          <a:stretch/>
        </p:blipFill>
        <p:spPr>
          <a:xfrm>
            <a:off x="9538523" y="2027212"/>
            <a:ext cx="948339" cy="13037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17"/>
          <p:cNvSpPr/>
          <p:nvPr/>
        </p:nvSpPr>
        <p:spPr>
          <a:xfrm>
            <a:off x="6312310" y="1525794"/>
            <a:ext cx="5253706" cy="4485539"/>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2" name="Google Shape;272;p17"/>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sz="4267">
                <a:solidFill>
                  <a:srgbClr val="0073AC"/>
                </a:solidFill>
                <a:latin typeface="Nunito Sans"/>
                <a:ea typeface="Nunito Sans"/>
                <a:cs typeface="Nunito Sans"/>
                <a:sym typeface="Nunito Sans"/>
              </a:rPr>
              <a:t>Aan de slag</a:t>
            </a:r>
            <a:endParaRPr b="0" i="0" sz="4400" u="none" cap="none" strike="noStrike">
              <a:solidFill>
                <a:schemeClr val="lt1"/>
              </a:solidFill>
              <a:latin typeface="Calibri"/>
              <a:ea typeface="Calibri"/>
              <a:cs typeface="Calibri"/>
              <a:sym typeface="Calibri"/>
            </a:endParaRPr>
          </a:p>
        </p:txBody>
      </p:sp>
      <p:sp>
        <p:nvSpPr>
          <p:cNvPr id="273" name="Google Shape;273;p17"/>
          <p:cNvSpPr/>
          <p:nvPr/>
        </p:nvSpPr>
        <p:spPr>
          <a:xfrm>
            <a:off x="767243" y="1525793"/>
            <a:ext cx="5253706" cy="448554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274" name="Google Shape;274;p17"/>
          <p:cNvPicPr preferRelativeResize="0"/>
          <p:nvPr/>
        </p:nvPicPr>
        <p:blipFill rotWithShape="1">
          <a:blip r:embed="rId3">
            <a:alphaModFix/>
          </a:blip>
          <a:srcRect b="0" l="0" r="0" t="0"/>
          <a:stretch/>
        </p:blipFill>
        <p:spPr>
          <a:xfrm>
            <a:off x="8232034" y="1840945"/>
            <a:ext cx="1414258" cy="1264626"/>
          </a:xfrm>
          <a:prstGeom prst="rect">
            <a:avLst/>
          </a:prstGeom>
          <a:noFill/>
          <a:ln>
            <a:noFill/>
          </a:ln>
        </p:spPr>
      </p:pic>
      <p:pic>
        <p:nvPicPr>
          <p:cNvPr id="275" name="Google Shape;275;p17"/>
          <p:cNvPicPr preferRelativeResize="0"/>
          <p:nvPr/>
        </p:nvPicPr>
        <p:blipFill rotWithShape="1">
          <a:blip r:embed="rId4">
            <a:alphaModFix/>
          </a:blip>
          <a:srcRect b="0" l="0" r="0" t="0"/>
          <a:stretch/>
        </p:blipFill>
        <p:spPr>
          <a:xfrm>
            <a:off x="2761783" y="1840945"/>
            <a:ext cx="1264626" cy="1264626"/>
          </a:xfrm>
          <a:prstGeom prst="rect">
            <a:avLst/>
          </a:prstGeom>
          <a:noFill/>
          <a:ln>
            <a:noFill/>
          </a:ln>
        </p:spPr>
      </p:pic>
      <p:sp>
        <p:nvSpPr>
          <p:cNvPr id="276" name="Google Shape;276;p17"/>
          <p:cNvSpPr/>
          <p:nvPr/>
        </p:nvSpPr>
        <p:spPr>
          <a:xfrm>
            <a:off x="767243" y="3415244"/>
            <a:ext cx="5253706" cy="68222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DATUM</a:t>
            </a:r>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Voorstel persoonlijk plan</a:t>
            </a:r>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323232"/>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Denk na over wat je wil bereiken en ontwikkelen en deel dit voor deze </a:t>
            </a:r>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datum met je leidinggevende</a:t>
            </a:r>
            <a:endParaRPr/>
          </a:p>
        </p:txBody>
      </p:sp>
      <p:sp>
        <p:nvSpPr>
          <p:cNvPr id="277" name="Google Shape;277;p17"/>
          <p:cNvSpPr/>
          <p:nvPr/>
        </p:nvSpPr>
        <p:spPr>
          <a:xfrm>
            <a:off x="6312309" y="3415244"/>
            <a:ext cx="5253707" cy="68222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DATUM</a:t>
            </a:r>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Finetunen persoonlijk plan</a:t>
            </a:r>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323232"/>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595959"/>
                </a:solidFill>
                <a:latin typeface="Nunito Sans"/>
                <a:ea typeface="Nunito Sans"/>
                <a:cs typeface="Nunito Sans"/>
                <a:sym typeface="Nunito Sans"/>
              </a:rPr>
              <a:t>Plan een gesprek in met je leiding-gevende voor deze datum om je persoonlijke plan te finetunen</a:t>
            </a:r>
            <a:endParaRPr/>
          </a:p>
        </p:txBody>
      </p:sp>
      <p:pic>
        <p:nvPicPr>
          <p:cNvPr id="278" name="Google Shape;278;p17"/>
          <p:cNvPicPr preferRelativeResize="0"/>
          <p:nvPr/>
        </p:nvPicPr>
        <p:blipFill rotWithShape="1">
          <a:blip r:embed="rId5">
            <a:alphaModFix/>
          </a:blip>
          <a:srcRect b="0" l="0" r="0" t="0"/>
          <a:stretch/>
        </p:blipFill>
        <p:spPr>
          <a:xfrm rot="256420">
            <a:off x="2568387" y="2224246"/>
            <a:ext cx="6641963" cy="2894250"/>
          </a:xfrm>
          <a:prstGeom prst="rect">
            <a:avLst/>
          </a:prstGeom>
          <a:noFill/>
          <a:ln>
            <a:noFill/>
          </a:ln>
        </p:spPr>
      </p:pic>
      <p:sp>
        <p:nvSpPr>
          <p:cNvPr id="279" name="Google Shape;279;p17"/>
          <p:cNvSpPr/>
          <p:nvPr/>
        </p:nvSpPr>
        <p:spPr>
          <a:xfrm rot="-7277">
            <a:off x="3860433" y="2939481"/>
            <a:ext cx="4897733"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Nunito Sans"/>
                <a:ea typeface="Nunito Sans"/>
                <a:cs typeface="Nunito Sans"/>
                <a:sym typeface="Nunito Sans"/>
              </a:rPr>
              <a:t>Suggesties &amp; toelichting</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Pas deze slide aan aan de cyclus van de klant. Hier omschrijven we het formele proces van de klant.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dd0a58da5b_0_90"/>
          <p:cNvSpPr/>
          <p:nvPr/>
        </p:nvSpPr>
        <p:spPr>
          <a:xfrm>
            <a:off x="239351" y="1196375"/>
            <a:ext cx="5709300" cy="50097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286" name="Google Shape;286;gdd0a58da5b_0_90"/>
          <p:cNvPicPr preferRelativeResize="0"/>
          <p:nvPr/>
        </p:nvPicPr>
        <p:blipFill rotWithShape="1">
          <a:blip r:embed="rId3">
            <a:alphaModFix/>
          </a:blip>
          <a:srcRect b="0" l="0" r="0" t="0"/>
          <a:stretch/>
        </p:blipFill>
        <p:spPr>
          <a:xfrm>
            <a:off x="3798804" y="1764709"/>
            <a:ext cx="1483520" cy="3612468"/>
          </a:xfrm>
          <a:prstGeom prst="rect">
            <a:avLst/>
          </a:prstGeom>
          <a:noFill/>
          <a:ln>
            <a:noFill/>
          </a:ln>
        </p:spPr>
      </p:pic>
      <p:pic>
        <p:nvPicPr>
          <p:cNvPr id="287" name="Google Shape;287;gdd0a58da5b_0_90"/>
          <p:cNvPicPr preferRelativeResize="0"/>
          <p:nvPr/>
        </p:nvPicPr>
        <p:blipFill rotWithShape="1">
          <a:blip r:embed="rId4">
            <a:alphaModFix/>
          </a:blip>
          <a:srcRect b="0" l="0" r="0" t="0"/>
          <a:stretch/>
        </p:blipFill>
        <p:spPr>
          <a:xfrm>
            <a:off x="882338" y="1764709"/>
            <a:ext cx="1483520" cy="3612468"/>
          </a:xfrm>
          <a:prstGeom prst="rect">
            <a:avLst/>
          </a:prstGeom>
          <a:noFill/>
          <a:ln>
            <a:noFill/>
          </a:ln>
        </p:spPr>
      </p:pic>
      <p:sp>
        <p:nvSpPr>
          <p:cNvPr id="288" name="Google Shape;288;gdd0a58da5b_0_90"/>
          <p:cNvSpPr/>
          <p:nvPr/>
        </p:nvSpPr>
        <p:spPr>
          <a:xfrm>
            <a:off x="6238449" y="1196375"/>
            <a:ext cx="5709300" cy="50097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289" name="Google Shape;289;gdd0a58da5b_0_90"/>
          <p:cNvPicPr preferRelativeResize="0"/>
          <p:nvPr/>
        </p:nvPicPr>
        <p:blipFill rotWithShape="1">
          <a:blip r:embed="rId5">
            <a:alphaModFix/>
          </a:blip>
          <a:srcRect b="0" l="0" r="0" t="0"/>
          <a:stretch/>
        </p:blipFill>
        <p:spPr>
          <a:xfrm>
            <a:off x="4965210" y="1670529"/>
            <a:ext cx="5418703" cy="3612469"/>
          </a:xfrm>
          <a:prstGeom prst="rect">
            <a:avLst/>
          </a:prstGeom>
          <a:noFill/>
          <a:ln>
            <a:noFill/>
          </a:ln>
        </p:spPr>
      </p:pic>
      <p:pic>
        <p:nvPicPr>
          <p:cNvPr id="290" name="Google Shape;290;gdd0a58da5b_0_90"/>
          <p:cNvPicPr preferRelativeResize="0"/>
          <p:nvPr/>
        </p:nvPicPr>
        <p:blipFill rotWithShape="1">
          <a:blip r:embed="rId6">
            <a:alphaModFix/>
          </a:blip>
          <a:srcRect b="0" l="0" r="0" t="0"/>
          <a:stretch/>
        </p:blipFill>
        <p:spPr>
          <a:xfrm>
            <a:off x="7854853" y="1670529"/>
            <a:ext cx="5418702" cy="3612469"/>
          </a:xfrm>
          <a:prstGeom prst="rect">
            <a:avLst/>
          </a:prstGeom>
          <a:noFill/>
          <a:ln>
            <a:noFill/>
          </a:ln>
        </p:spPr>
      </p:pic>
      <p:sp>
        <p:nvSpPr>
          <p:cNvPr id="291" name="Google Shape;291;gdd0a58da5b_0_90"/>
          <p:cNvSpPr txBox="1"/>
          <p:nvPr>
            <p:ph type="title"/>
          </p:nvPr>
        </p:nvSpPr>
        <p:spPr>
          <a:xfrm>
            <a:off x="239349" y="1373330"/>
            <a:ext cx="5709300" cy="11430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000"/>
              <a:buFont typeface="Nunito Sans"/>
              <a:buNone/>
            </a:pPr>
            <a:r>
              <a:rPr lang="en-US" sz="2100">
                <a:solidFill>
                  <a:srgbClr val="0073AC"/>
                </a:solidFill>
                <a:latin typeface="Nunito Sans"/>
                <a:ea typeface="Nunito Sans"/>
                <a:cs typeface="Nunito Sans"/>
                <a:sym typeface="Nunito Sans"/>
              </a:rPr>
              <a:t>iP</a:t>
            </a:r>
            <a:r>
              <a:rPr b="0" i="0" lang="en-US" sz="2100" u="none" cap="none" strike="noStrike">
                <a:solidFill>
                  <a:srgbClr val="0073AC"/>
                </a:solidFill>
                <a:latin typeface="Nunito Sans"/>
                <a:ea typeface="Nunito Sans"/>
                <a:cs typeface="Nunito Sans"/>
                <a:sym typeface="Nunito Sans"/>
              </a:rPr>
              <a:t>hone </a:t>
            </a:r>
            <a:r>
              <a:rPr lang="en-US" sz="2100">
                <a:solidFill>
                  <a:srgbClr val="0073AC"/>
                </a:solidFill>
                <a:latin typeface="Nunito Sans"/>
                <a:ea typeface="Nunito Sans"/>
                <a:cs typeface="Nunito Sans"/>
                <a:sym typeface="Nunito Sans"/>
              </a:rPr>
              <a:t>&amp;</a:t>
            </a:r>
            <a:r>
              <a:rPr b="0" i="0" lang="en-US" sz="2100" u="none" cap="none" strike="noStrike">
                <a:solidFill>
                  <a:srgbClr val="0073AC"/>
                </a:solidFill>
                <a:latin typeface="Nunito Sans"/>
                <a:ea typeface="Nunito Sans"/>
                <a:cs typeface="Nunito Sans"/>
                <a:sym typeface="Nunito Sans"/>
              </a:rPr>
              <a:t> </a:t>
            </a:r>
            <a:r>
              <a:rPr lang="en-US" sz="2100">
                <a:solidFill>
                  <a:srgbClr val="0073AC"/>
                </a:solidFill>
                <a:latin typeface="Nunito Sans"/>
                <a:ea typeface="Nunito Sans"/>
                <a:cs typeface="Nunito Sans"/>
                <a:sym typeface="Nunito Sans"/>
              </a:rPr>
              <a:t>iP</a:t>
            </a:r>
            <a:r>
              <a:rPr b="0" i="0" lang="en-US" sz="2100" u="none" cap="none" strike="noStrike">
                <a:solidFill>
                  <a:srgbClr val="0073AC"/>
                </a:solidFill>
                <a:latin typeface="Nunito Sans"/>
                <a:ea typeface="Nunito Sans"/>
                <a:cs typeface="Nunito Sans"/>
                <a:sym typeface="Nunito Sans"/>
              </a:rPr>
              <a:t>ad</a:t>
            </a:r>
            <a:endParaRPr b="0" i="0" sz="2100" u="none" cap="none" strike="noStrike">
              <a:solidFill>
                <a:schemeClr val="lt1"/>
              </a:solidFill>
              <a:latin typeface="Calibri"/>
              <a:ea typeface="Calibri"/>
              <a:cs typeface="Calibri"/>
              <a:sym typeface="Calibri"/>
            </a:endParaRPr>
          </a:p>
        </p:txBody>
      </p:sp>
      <p:sp>
        <p:nvSpPr>
          <p:cNvPr id="292" name="Google Shape;292;gdd0a58da5b_0_90"/>
          <p:cNvSpPr txBox="1"/>
          <p:nvPr/>
        </p:nvSpPr>
        <p:spPr>
          <a:xfrm>
            <a:off x="3246475" y="723013"/>
            <a:ext cx="246300" cy="4923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293" name="Google Shape;293;gdd0a58da5b_0_90"/>
          <p:cNvGrpSpPr/>
          <p:nvPr/>
        </p:nvGrpSpPr>
        <p:grpSpPr>
          <a:xfrm>
            <a:off x="239354" y="5166435"/>
            <a:ext cx="5709285" cy="908581"/>
            <a:chOff x="335359" y="4879343"/>
            <a:chExt cx="5390186" cy="547800"/>
          </a:xfrm>
        </p:grpSpPr>
        <p:sp>
          <p:nvSpPr>
            <p:cNvPr id="294" name="Google Shape;294;gdd0a58da5b_0_90"/>
            <p:cNvSpPr/>
            <p:nvPr/>
          </p:nvSpPr>
          <p:spPr>
            <a:xfrm>
              <a:off x="3066945" y="4879343"/>
              <a:ext cx="2658600" cy="547800"/>
            </a:xfrm>
            <a:prstGeom prst="roundRect">
              <a:avLst>
                <a:gd fmla="val 4308" name="adj"/>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62626"/>
                  </a:solidFill>
                  <a:latin typeface="Nunito Sans"/>
                  <a:ea typeface="Nunito Sans"/>
                  <a:cs typeface="Nunito Sans"/>
                  <a:sym typeface="Nunito Sans"/>
                </a:rPr>
                <a:t>Stap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262626"/>
                  </a:solidFill>
                  <a:latin typeface="Nunito Sans"/>
                  <a:ea typeface="Nunito Sans"/>
                  <a:cs typeface="Nunito Sans"/>
                  <a:sym typeface="Nunito Sans"/>
                </a:rPr>
                <a:t>Klik daarna op de knop ‘</a:t>
              </a:r>
              <a:r>
                <a:rPr b="0" i="1" lang="en-US" sz="1600" u="none" cap="none" strike="noStrike">
                  <a:solidFill>
                    <a:srgbClr val="262626"/>
                  </a:solidFill>
                  <a:latin typeface="Nunito Sans"/>
                  <a:ea typeface="Nunito Sans"/>
                  <a:cs typeface="Nunito Sans"/>
                  <a:sym typeface="Nunito Sans"/>
                </a:rPr>
                <a:t>Download</a:t>
              </a:r>
              <a:r>
                <a:rPr b="0" i="0" lang="en-US" sz="1600" u="none" cap="none" strike="noStrike">
                  <a:solidFill>
                    <a:srgbClr val="262626"/>
                  </a:solidFill>
                  <a:latin typeface="Nunito Sans"/>
                  <a:ea typeface="Nunito Sans"/>
                  <a:cs typeface="Nunito Sans"/>
                  <a:sym typeface="Nunito Sans"/>
                </a:rPr>
                <a:t>’</a:t>
              </a:r>
              <a:endParaRPr/>
            </a:p>
          </p:txBody>
        </p:sp>
        <p:sp>
          <p:nvSpPr>
            <p:cNvPr id="295" name="Google Shape;295;gdd0a58da5b_0_90"/>
            <p:cNvSpPr/>
            <p:nvPr/>
          </p:nvSpPr>
          <p:spPr>
            <a:xfrm>
              <a:off x="335359" y="4885427"/>
              <a:ext cx="2576400" cy="528600"/>
            </a:xfrm>
            <a:prstGeom prst="roundRect">
              <a:avLst>
                <a:gd fmla="val 4308" name="adj"/>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62626"/>
                  </a:solidFill>
                  <a:latin typeface="Nunito Sans"/>
                  <a:ea typeface="Nunito Sans"/>
                  <a:cs typeface="Nunito Sans"/>
                  <a:sym typeface="Nunito Sans"/>
                </a:rPr>
                <a:t>Stap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262626"/>
                  </a:solidFill>
                  <a:latin typeface="Nunito Sans"/>
                  <a:ea typeface="Nunito Sans"/>
                  <a:cs typeface="Nunito Sans"/>
                  <a:sym typeface="Nunito Sans"/>
                </a:rPr>
                <a:t>Zoek in de App Store </a:t>
              </a:r>
              <a:br>
                <a:rPr b="0" i="0" lang="en-US" sz="1600" u="none" cap="none" strike="noStrike">
                  <a:solidFill>
                    <a:srgbClr val="262626"/>
                  </a:solidFill>
                  <a:latin typeface="Nunito Sans"/>
                  <a:ea typeface="Nunito Sans"/>
                  <a:cs typeface="Nunito Sans"/>
                  <a:sym typeface="Nunito Sans"/>
                </a:rPr>
              </a:br>
              <a:r>
                <a:rPr b="0" i="0" lang="en-US" sz="1600" u="none" cap="none" strike="noStrike">
                  <a:solidFill>
                    <a:srgbClr val="262626"/>
                  </a:solidFill>
                  <a:latin typeface="Nunito Sans"/>
                  <a:ea typeface="Nunito Sans"/>
                  <a:cs typeface="Nunito Sans"/>
                  <a:sym typeface="Nunito Sans"/>
                </a:rPr>
                <a:t>op ‘</a:t>
              </a:r>
              <a:r>
                <a:rPr b="0" i="1" lang="en-US" sz="1600" u="none" cap="none" strike="noStrike">
                  <a:solidFill>
                    <a:srgbClr val="262626"/>
                  </a:solidFill>
                  <a:latin typeface="Nunito Sans"/>
                  <a:ea typeface="Nunito Sans"/>
                  <a:cs typeface="Nunito Sans"/>
                  <a:sym typeface="Nunito Sans"/>
                </a:rPr>
                <a:t>Dialog</a:t>
              </a:r>
              <a:r>
                <a:rPr b="0" i="0" lang="en-US" sz="1600" u="none" cap="none" strike="noStrike">
                  <a:solidFill>
                    <a:srgbClr val="262626"/>
                  </a:solidFill>
                  <a:latin typeface="Nunito Sans"/>
                  <a:ea typeface="Nunito Sans"/>
                  <a:cs typeface="Nunito Sans"/>
                  <a:sym typeface="Nunito Sans"/>
                </a:rPr>
                <a:t>’</a:t>
              </a:r>
              <a:endParaRPr b="0" i="0" sz="1400" u="none" cap="none" strike="noStrike">
                <a:solidFill>
                  <a:srgbClr val="000000"/>
                </a:solidFill>
                <a:latin typeface="Arial"/>
                <a:ea typeface="Arial"/>
                <a:cs typeface="Arial"/>
                <a:sym typeface="Arial"/>
              </a:endParaRPr>
            </a:p>
          </p:txBody>
        </p:sp>
      </p:grpSp>
      <p:pic>
        <p:nvPicPr>
          <p:cNvPr id="296" name="Google Shape;296;gdd0a58da5b_0_90"/>
          <p:cNvPicPr preferRelativeResize="0"/>
          <p:nvPr/>
        </p:nvPicPr>
        <p:blipFill rotWithShape="1">
          <a:blip r:embed="rId7">
            <a:alphaModFix/>
          </a:blip>
          <a:srcRect b="0" l="0" r="0" t="0"/>
          <a:stretch/>
        </p:blipFill>
        <p:spPr>
          <a:xfrm rot="-5956818">
            <a:off x="1493303" y="2675574"/>
            <a:ext cx="573850" cy="263757"/>
          </a:xfrm>
          <a:prstGeom prst="rect">
            <a:avLst/>
          </a:prstGeom>
          <a:noFill/>
          <a:ln>
            <a:noFill/>
          </a:ln>
        </p:spPr>
      </p:pic>
      <p:pic>
        <p:nvPicPr>
          <p:cNvPr id="297" name="Google Shape;297;gdd0a58da5b_0_90"/>
          <p:cNvPicPr preferRelativeResize="0"/>
          <p:nvPr/>
        </p:nvPicPr>
        <p:blipFill rotWithShape="1">
          <a:blip r:embed="rId7">
            <a:alphaModFix/>
          </a:blip>
          <a:srcRect b="0" l="0" r="0" t="0"/>
          <a:stretch/>
        </p:blipFill>
        <p:spPr>
          <a:xfrm rot="-6126214">
            <a:off x="4344211" y="3074856"/>
            <a:ext cx="573850" cy="263757"/>
          </a:xfrm>
          <a:prstGeom prst="rect">
            <a:avLst/>
          </a:prstGeom>
          <a:noFill/>
          <a:ln>
            <a:noFill/>
          </a:ln>
        </p:spPr>
      </p:pic>
      <p:sp>
        <p:nvSpPr>
          <p:cNvPr id="298" name="Google Shape;298;gdd0a58da5b_0_90"/>
          <p:cNvSpPr txBox="1"/>
          <p:nvPr/>
        </p:nvSpPr>
        <p:spPr>
          <a:xfrm>
            <a:off x="6238448" y="1372449"/>
            <a:ext cx="5731200" cy="11430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000"/>
              <a:buFont typeface="Nunito Sans"/>
              <a:buNone/>
            </a:pPr>
            <a:r>
              <a:rPr b="0" i="0" lang="en-US" sz="2100" u="none" cap="none" strike="noStrike">
                <a:solidFill>
                  <a:srgbClr val="0073AC"/>
                </a:solidFill>
                <a:latin typeface="Nunito Sans"/>
                <a:ea typeface="Nunito Sans"/>
                <a:cs typeface="Nunito Sans"/>
                <a:sym typeface="Nunito Sans"/>
              </a:rPr>
              <a:t>Android</a:t>
            </a:r>
            <a:endParaRPr b="0" i="0" sz="2100" u="none" cap="none" strike="noStrike">
              <a:solidFill>
                <a:schemeClr val="lt1"/>
              </a:solidFill>
              <a:latin typeface="Calibri"/>
              <a:ea typeface="Calibri"/>
              <a:cs typeface="Calibri"/>
              <a:sym typeface="Calibri"/>
            </a:endParaRPr>
          </a:p>
        </p:txBody>
      </p:sp>
      <p:grpSp>
        <p:nvGrpSpPr>
          <p:cNvPr id="299" name="Google Shape;299;gdd0a58da5b_0_90"/>
          <p:cNvGrpSpPr/>
          <p:nvPr/>
        </p:nvGrpSpPr>
        <p:grpSpPr>
          <a:xfrm>
            <a:off x="6238452" y="5166435"/>
            <a:ext cx="5709285" cy="908722"/>
            <a:chOff x="335359" y="4879343"/>
            <a:chExt cx="5390186" cy="547885"/>
          </a:xfrm>
        </p:grpSpPr>
        <p:sp>
          <p:nvSpPr>
            <p:cNvPr id="300" name="Google Shape;300;gdd0a58da5b_0_90"/>
            <p:cNvSpPr/>
            <p:nvPr/>
          </p:nvSpPr>
          <p:spPr>
            <a:xfrm>
              <a:off x="3066945" y="4879343"/>
              <a:ext cx="2658600" cy="524100"/>
            </a:xfrm>
            <a:prstGeom prst="roundRect">
              <a:avLst>
                <a:gd fmla="val 4308" name="adj"/>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62626"/>
                  </a:solidFill>
                  <a:latin typeface="Nunito Sans"/>
                  <a:ea typeface="Nunito Sans"/>
                  <a:cs typeface="Nunito Sans"/>
                  <a:sym typeface="Nunito Sans"/>
                </a:rPr>
                <a:t>Stap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262626"/>
                  </a:solidFill>
                  <a:latin typeface="Nunito Sans"/>
                  <a:ea typeface="Nunito Sans"/>
                  <a:cs typeface="Nunito Sans"/>
                  <a:sym typeface="Nunito Sans"/>
                </a:rPr>
                <a:t>Klik daarna op de knop ‘</a:t>
              </a:r>
              <a:r>
                <a:rPr b="0" i="1" lang="en-US" sz="1600" u="none" cap="none" strike="noStrike">
                  <a:solidFill>
                    <a:srgbClr val="262626"/>
                  </a:solidFill>
                  <a:latin typeface="Nunito Sans"/>
                  <a:ea typeface="Nunito Sans"/>
                  <a:cs typeface="Nunito Sans"/>
                  <a:sym typeface="Nunito Sans"/>
                </a:rPr>
                <a:t>Installeren</a:t>
              </a:r>
              <a:r>
                <a:rPr b="0" i="0" lang="en-US" sz="1600" u="none" cap="none" strike="noStrike">
                  <a:solidFill>
                    <a:srgbClr val="262626"/>
                  </a:solidFill>
                  <a:latin typeface="Nunito Sans"/>
                  <a:ea typeface="Nunito Sans"/>
                  <a:cs typeface="Nunito Sans"/>
                  <a:sym typeface="Nunito Sans"/>
                </a:rPr>
                <a:t>’</a:t>
              </a:r>
              <a:endParaRPr/>
            </a:p>
          </p:txBody>
        </p:sp>
        <p:sp>
          <p:nvSpPr>
            <p:cNvPr id="301" name="Google Shape;301;gdd0a58da5b_0_90"/>
            <p:cNvSpPr/>
            <p:nvPr/>
          </p:nvSpPr>
          <p:spPr>
            <a:xfrm>
              <a:off x="335359" y="4885428"/>
              <a:ext cx="2576400" cy="541800"/>
            </a:xfrm>
            <a:prstGeom prst="roundRect">
              <a:avLst>
                <a:gd fmla="val 4308" name="adj"/>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62626"/>
                  </a:solidFill>
                  <a:latin typeface="Nunito Sans"/>
                  <a:ea typeface="Nunito Sans"/>
                  <a:cs typeface="Nunito Sans"/>
                  <a:sym typeface="Nunito Sans"/>
                </a:rPr>
                <a:t>Stap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262626"/>
                  </a:solidFill>
                  <a:latin typeface="Nunito Sans"/>
                  <a:ea typeface="Nunito Sans"/>
                  <a:cs typeface="Nunito Sans"/>
                  <a:sym typeface="Nunito Sans"/>
                </a:rPr>
                <a:t>Zoek in de Google Play Store op ‘</a:t>
              </a:r>
              <a:r>
                <a:rPr b="0" i="1" lang="en-US" sz="1600" u="none" cap="none" strike="noStrike">
                  <a:solidFill>
                    <a:srgbClr val="262626"/>
                  </a:solidFill>
                  <a:latin typeface="Nunito Sans"/>
                  <a:ea typeface="Nunito Sans"/>
                  <a:cs typeface="Nunito Sans"/>
                  <a:sym typeface="Nunito Sans"/>
                </a:rPr>
                <a:t>Dialog HR</a:t>
              </a:r>
              <a:r>
                <a:rPr b="0" i="0" lang="en-US" sz="1600" u="none" cap="none" strike="noStrike">
                  <a:solidFill>
                    <a:srgbClr val="262626"/>
                  </a:solidFill>
                  <a:latin typeface="Nunito Sans"/>
                  <a:ea typeface="Nunito Sans"/>
                  <a:cs typeface="Nunito Sans"/>
                  <a:sym typeface="Nunito Sans"/>
                </a:rPr>
                <a:t>’</a:t>
              </a:r>
              <a:endParaRPr b="0" i="0" sz="1400" u="none" cap="none" strike="noStrike">
                <a:solidFill>
                  <a:srgbClr val="000000"/>
                </a:solidFill>
                <a:latin typeface="Arial"/>
                <a:ea typeface="Arial"/>
                <a:cs typeface="Arial"/>
                <a:sym typeface="Arial"/>
              </a:endParaRPr>
            </a:p>
          </p:txBody>
        </p:sp>
      </p:grpSp>
      <p:pic>
        <p:nvPicPr>
          <p:cNvPr id="302" name="Google Shape;302;gdd0a58da5b_0_90"/>
          <p:cNvPicPr preferRelativeResize="0"/>
          <p:nvPr/>
        </p:nvPicPr>
        <p:blipFill rotWithShape="1">
          <a:blip r:embed="rId7">
            <a:alphaModFix/>
          </a:blip>
          <a:srcRect b="0" l="0" r="0" t="0"/>
          <a:stretch/>
        </p:blipFill>
        <p:spPr>
          <a:xfrm rot="6407895">
            <a:off x="10550788" y="2759871"/>
            <a:ext cx="573850" cy="263757"/>
          </a:xfrm>
          <a:prstGeom prst="rect">
            <a:avLst/>
          </a:prstGeom>
          <a:noFill/>
          <a:ln>
            <a:noFill/>
          </a:ln>
        </p:spPr>
      </p:pic>
      <p:pic>
        <p:nvPicPr>
          <p:cNvPr id="303" name="Google Shape;303;gdd0a58da5b_0_90"/>
          <p:cNvPicPr preferRelativeResize="0"/>
          <p:nvPr/>
        </p:nvPicPr>
        <p:blipFill rotWithShape="1">
          <a:blip r:embed="rId7">
            <a:alphaModFix/>
          </a:blip>
          <a:srcRect b="0" l="0" r="0" t="0"/>
          <a:stretch/>
        </p:blipFill>
        <p:spPr>
          <a:xfrm rot="-3574773">
            <a:off x="7088472" y="3136440"/>
            <a:ext cx="573850" cy="263757"/>
          </a:xfrm>
          <a:prstGeom prst="rect">
            <a:avLst/>
          </a:prstGeom>
          <a:noFill/>
          <a:ln>
            <a:noFill/>
          </a:ln>
        </p:spPr>
      </p:pic>
      <p:sp>
        <p:nvSpPr>
          <p:cNvPr id="304" name="Google Shape;304;gdd0a58da5b_0_90"/>
          <p:cNvSpPr txBox="1"/>
          <p:nvPr/>
        </p:nvSpPr>
        <p:spPr>
          <a:xfrm>
            <a:off x="322465" y="275462"/>
            <a:ext cx="11630100" cy="7110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Installeren op mobiel</a:t>
            </a:r>
            <a:endParaRPr b="0" i="0" sz="44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18"/>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11" name="Google Shape;311;p18"/>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312" name="Google Shape;312;p18"/>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Evaluatie</a:t>
            </a:r>
            <a:endParaRPr b="0" i="0" sz="4200" u="none" cap="none" strike="noStrike">
              <a:solidFill>
                <a:schemeClr val="dk1"/>
              </a:solidFill>
              <a:latin typeface="Nunito Sans"/>
              <a:ea typeface="Nunito Sans"/>
              <a:cs typeface="Nunito Sans"/>
              <a:sym typeface="Nunito Sans"/>
            </a:endParaRPr>
          </a:p>
        </p:txBody>
      </p:sp>
      <p:pic>
        <p:nvPicPr>
          <p:cNvPr id="313" name="Google Shape;313;p18"/>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2"/>
          <p:cNvSpPr/>
          <p:nvPr/>
        </p:nvSpPr>
        <p:spPr>
          <a:xfrm>
            <a:off x="8471971" y="1215456"/>
            <a:ext cx="3346918" cy="464813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4" name="Google Shape;44;p2"/>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Informatie</a:t>
            </a:r>
            <a:endParaRPr b="0" i="0" sz="4400" u="none" cap="none" strike="noStrike">
              <a:solidFill>
                <a:schemeClr val="lt1"/>
              </a:solidFill>
              <a:latin typeface="Calibri"/>
              <a:ea typeface="Calibri"/>
              <a:cs typeface="Calibri"/>
              <a:sym typeface="Calibri"/>
            </a:endParaRPr>
          </a:p>
        </p:txBody>
      </p:sp>
      <p:sp>
        <p:nvSpPr>
          <p:cNvPr id="45" name="Google Shape;45;p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6" name="Google Shape;46;p2"/>
          <p:cNvSpPr/>
          <p:nvPr/>
        </p:nvSpPr>
        <p:spPr>
          <a:xfrm>
            <a:off x="373110" y="1215455"/>
            <a:ext cx="7701167" cy="464813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7" name="Google Shape;47;p2"/>
          <p:cNvSpPr/>
          <p:nvPr/>
        </p:nvSpPr>
        <p:spPr>
          <a:xfrm>
            <a:off x="1252981" y="1609131"/>
            <a:ext cx="9509676"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Zet je microfoon aan als je iets wil zeggen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Stuur een chat als je iets wilt vragen</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Zet je mail en telefoon uit (geen afleiding)</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Je ontvangt deze presentatie achteraf</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Je krijgt straks de ‘Aan de slag’ brochure</a:t>
            </a:r>
            <a:endParaRPr/>
          </a:p>
        </p:txBody>
      </p:sp>
      <p:pic>
        <p:nvPicPr>
          <p:cNvPr id="48" name="Google Shape;48;p2"/>
          <p:cNvPicPr preferRelativeResize="0"/>
          <p:nvPr/>
        </p:nvPicPr>
        <p:blipFill rotWithShape="1">
          <a:blip r:embed="rId3">
            <a:alphaModFix/>
          </a:blip>
          <a:srcRect b="0" l="0" r="0" t="0"/>
          <a:stretch/>
        </p:blipFill>
        <p:spPr>
          <a:xfrm>
            <a:off x="826802" y="1892969"/>
            <a:ext cx="316964" cy="244927"/>
          </a:xfrm>
          <a:prstGeom prst="rect">
            <a:avLst/>
          </a:prstGeom>
          <a:noFill/>
          <a:ln>
            <a:noFill/>
          </a:ln>
        </p:spPr>
      </p:pic>
      <p:pic>
        <p:nvPicPr>
          <p:cNvPr id="49" name="Google Shape;49;p2"/>
          <p:cNvPicPr preferRelativeResize="0"/>
          <p:nvPr/>
        </p:nvPicPr>
        <p:blipFill rotWithShape="1">
          <a:blip r:embed="rId3">
            <a:alphaModFix/>
          </a:blip>
          <a:srcRect b="0" l="0" r="0" t="0"/>
          <a:stretch/>
        </p:blipFill>
        <p:spPr>
          <a:xfrm>
            <a:off x="826802" y="2524512"/>
            <a:ext cx="316964" cy="244927"/>
          </a:xfrm>
          <a:prstGeom prst="rect">
            <a:avLst/>
          </a:prstGeom>
          <a:noFill/>
          <a:ln>
            <a:noFill/>
          </a:ln>
        </p:spPr>
      </p:pic>
      <p:pic>
        <p:nvPicPr>
          <p:cNvPr id="50" name="Google Shape;50;p2"/>
          <p:cNvPicPr preferRelativeResize="0"/>
          <p:nvPr/>
        </p:nvPicPr>
        <p:blipFill rotWithShape="1">
          <a:blip r:embed="rId4">
            <a:alphaModFix/>
          </a:blip>
          <a:srcRect b="0" l="0" r="0" t="0"/>
          <a:stretch/>
        </p:blipFill>
        <p:spPr>
          <a:xfrm>
            <a:off x="8954148" y="1844992"/>
            <a:ext cx="2425629" cy="3389060"/>
          </a:xfrm>
          <a:prstGeom prst="rect">
            <a:avLst/>
          </a:prstGeom>
          <a:noFill/>
          <a:ln>
            <a:noFill/>
          </a:ln>
        </p:spPr>
      </p:pic>
      <p:pic>
        <p:nvPicPr>
          <p:cNvPr id="51" name="Google Shape;51;p2"/>
          <p:cNvPicPr preferRelativeResize="0"/>
          <p:nvPr/>
        </p:nvPicPr>
        <p:blipFill rotWithShape="1">
          <a:blip r:embed="rId3">
            <a:alphaModFix/>
          </a:blip>
          <a:srcRect b="0" l="0" r="0" t="0"/>
          <a:stretch/>
        </p:blipFill>
        <p:spPr>
          <a:xfrm>
            <a:off x="839124" y="3155587"/>
            <a:ext cx="316964" cy="244927"/>
          </a:xfrm>
          <a:prstGeom prst="rect">
            <a:avLst/>
          </a:prstGeom>
          <a:noFill/>
          <a:ln>
            <a:noFill/>
          </a:ln>
        </p:spPr>
      </p:pic>
      <p:pic>
        <p:nvPicPr>
          <p:cNvPr id="52" name="Google Shape;52;p2"/>
          <p:cNvPicPr preferRelativeResize="0"/>
          <p:nvPr/>
        </p:nvPicPr>
        <p:blipFill rotWithShape="1">
          <a:blip r:embed="rId3">
            <a:alphaModFix/>
          </a:blip>
          <a:srcRect b="0" l="0" r="0" t="0"/>
          <a:stretch/>
        </p:blipFill>
        <p:spPr>
          <a:xfrm>
            <a:off x="839124" y="3839616"/>
            <a:ext cx="316964" cy="244927"/>
          </a:xfrm>
          <a:prstGeom prst="rect">
            <a:avLst/>
          </a:prstGeom>
          <a:noFill/>
          <a:ln>
            <a:noFill/>
          </a:ln>
        </p:spPr>
      </p:pic>
      <p:pic>
        <p:nvPicPr>
          <p:cNvPr id="53" name="Google Shape;53;p2"/>
          <p:cNvPicPr preferRelativeResize="0"/>
          <p:nvPr/>
        </p:nvPicPr>
        <p:blipFill rotWithShape="1">
          <a:blip r:embed="rId3">
            <a:alphaModFix/>
          </a:blip>
          <a:srcRect b="0" l="0" r="0" t="0"/>
          <a:stretch/>
        </p:blipFill>
        <p:spPr>
          <a:xfrm>
            <a:off x="856296" y="4423231"/>
            <a:ext cx="316964" cy="2449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19"/>
          <p:cNvSpPr/>
          <p:nvPr/>
        </p:nvSpPr>
        <p:spPr>
          <a:xfrm>
            <a:off x="767243" y="1525792"/>
            <a:ext cx="5253706" cy="3995051"/>
          </a:xfrm>
          <a:prstGeom prst="roundRect">
            <a:avLst>
              <a:gd fmla="val 4308" name="adj"/>
            </a:avLst>
          </a:prstGeom>
          <a:solidFill>
            <a:schemeClr val="lt1"/>
          </a:solidFill>
          <a:ln cap="flat" cmpd="sng" w="69850">
            <a:solidFill>
              <a:srgbClr val="2673A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19" name="Google Shape;319;p19"/>
          <p:cNvSpPr/>
          <p:nvPr/>
        </p:nvSpPr>
        <p:spPr>
          <a:xfrm>
            <a:off x="6312310" y="1525794"/>
            <a:ext cx="5253706" cy="3995051"/>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320" name="Google Shape;320;p19"/>
          <p:cNvPicPr preferRelativeResize="0"/>
          <p:nvPr/>
        </p:nvPicPr>
        <p:blipFill rotWithShape="1">
          <a:blip r:embed="rId3">
            <a:alphaModFix/>
          </a:blip>
          <a:srcRect b="0" l="0" r="0" t="0"/>
          <a:stretch/>
        </p:blipFill>
        <p:spPr>
          <a:xfrm>
            <a:off x="7579817" y="1762798"/>
            <a:ext cx="2580429" cy="3332403"/>
          </a:xfrm>
          <a:prstGeom prst="rect">
            <a:avLst/>
          </a:prstGeom>
          <a:noFill/>
          <a:ln>
            <a:noFill/>
          </a:ln>
        </p:spPr>
      </p:pic>
      <p:sp>
        <p:nvSpPr>
          <p:cNvPr id="321" name="Google Shape;321;p19"/>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sz="4267">
                <a:solidFill>
                  <a:srgbClr val="0073AC"/>
                </a:solidFill>
                <a:latin typeface="Nunito Sans"/>
                <a:ea typeface="Nunito Sans"/>
                <a:cs typeface="Nunito Sans"/>
                <a:sym typeface="Nunito Sans"/>
              </a:rPr>
              <a:t>Evaluatie – 5 vragen</a:t>
            </a:r>
            <a:endParaRPr b="0" i="0" sz="4400" u="none" cap="none" strike="noStrike">
              <a:solidFill>
                <a:schemeClr val="lt1"/>
              </a:solidFill>
              <a:latin typeface="Calibri"/>
              <a:ea typeface="Calibri"/>
              <a:cs typeface="Calibri"/>
              <a:sym typeface="Calibri"/>
            </a:endParaRPr>
          </a:p>
        </p:txBody>
      </p:sp>
      <p:pic>
        <p:nvPicPr>
          <p:cNvPr id="322" name="Google Shape;322;p19"/>
          <p:cNvPicPr preferRelativeResize="0"/>
          <p:nvPr/>
        </p:nvPicPr>
        <p:blipFill rotWithShape="1">
          <a:blip r:embed="rId4">
            <a:alphaModFix/>
          </a:blip>
          <a:srcRect b="0" l="0" r="0" t="0"/>
          <a:stretch/>
        </p:blipFill>
        <p:spPr>
          <a:xfrm>
            <a:off x="1463696" y="1592917"/>
            <a:ext cx="3860799" cy="3860799"/>
          </a:xfrm>
          <a:prstGeom prst="rect">
            <a:avLst/>
          </a:prstGeom>
          <a:noFill/>
          <a:ln>
            <a:noFill/>
          </a:ln>
        </p:spPr>
      </p:pic>
      <p:sp>
        <p:nvSpPr>
          <p:cNvPr id="323" name="Google Shape;323;p19"/>
          <p:cNvSpPr txBox="1"/>
          <p:nvPr/>
        </p:nvSpPr>
        <p:spPr>
          <a:xfrm>
            <a:off x="745067" y="643467"/>
            <a:ext cx="184731"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20"/>
          <p:cNvSpPr/>
          <p:nvPr/>
        </p:nvSpPr>
        <p:spPr>
          <a:xfrm>
            <a:off x="8273845" y="1215456"/>
            <a:ext cx="3545045" cy="4713396"/>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329" name="Google Shape;329;p20"/>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Evaluatie</a:t>
            </a:r>
            <a:endParaRPr b="0" i="0" sz="4400" u="none" cap="none" strike="noStrike">
              <a:solidFill>
                <a:schemeClr val="lt1"/>
              </a:solidFill>
              <a:latin typeface="Calibri"/>
              <a:ea typeface="Calibri"/>
              <a:cs typeface="Calibri"/>
              <a:sym typeface="Calibri"/>
            </a:endParaRPr>
          </a:p>
        </p:txBody>
      </p:sp>
      <p:sp>
        <p:nvSpPr>
          <p:cNvPr id="330" name="Google Shape;330;p20"/>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31" name="Google Shape;331;p20"/>
          <p:cNvSpPr/>
          <p:nvPr/>
        </p:nvSpPr>
        <p:spPr>
          <a:xfrm>
            <a:off x="373110" y="1215455"/>
            <a:ext cx="7709006" cy="4713397"/>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332" name="Google Shape;332;p20"/>
          <p:cNvSpPr/>
          <p:nvPr/>
        </p:nvSpPr>
        <p:spPr>
          <a:xfrm>
            <a:off x="1252981" y="1415071"/>
            <a:ext cx="7976745" cy="3860783"/>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Ik weet wat er gaat veranderen</a:t>
            </a:r>
            <a:endParaRPr/>
          </a:p>
          <a:p>
            <a:pPr indent="0" lvl="0" marL="0" marR="0" rtl="0" algn="l">
              <a:lnSpc>
                <a:spcPct val="2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Ik weet wat er van mij wordt verwacht</a:t>
            </a:r>
            <a:br>
              <a:rPr b="0" i="0" lang="en-US" sz="2800" u="none" cap="none" strike="noStrike">
                <a:solidFill>
                  <a:srgbClr val="595959"/>
                </a:solidFill>
                <a:latin typeface="Nunito Sans"/>
                <a:ea typeface="Nunito Sans"/>
                <a:cs typeface="Nunito Sans"/>
                <a:sym typeface="Nunito Sans"/>
              </a:rPr>
            </a:br>
            <a:r>
              <a:rPr b="0" i="0" lang="en-US" sz="2800" u="none" cap="none" strike="noStrike">
                <a:solidFill>
                  <a:srgbClr val="595959"/>
                </a:solidFill>
                <a:latin typeface="Nunito Sans"/>
                <a:ea typeface="Nunito Sans"/>
                <a:cs typeface="Nunito Sans"/>
                <a:sym typeface="Nunito Sans"/>
              </a:rPr>
              <a:t>Ik begrijp hoe Dialog ondersteunt</a:t>
            </a:r>
            <a:br>
              <a:rPr b="0" i="0" lang="en-US" sz="2800" u="none" cap="none" strike="noStrike">
                <a:solidFill>
                  <a:srgbClr val="595959"/>
                </a:solidFill>
                <a:latin typeface="Nunito Sans"/>
                <a:ea typeface="Nunito Sans"/>
                <a:cs typeface="Nunito Sans"/>
                <a:sym typeface="Nunito Sans"/>
              </a:rPr>
            </a:br>
            <a:endParaRPr b="0" i="0" sz="1400" u="none" cap="none" strike="noStrike">
              <a:solidFill>
                <a:srgbClr val="000000"/>
              </a:solidFill>
              <a:latin typeface="Arial"/>
              <a:ea typeface="Arial"/>
              <a:cs typeface="Arial"/>
              <a:sym typeface="Arial"/>
            </a:endParaRPr>
          </a:p>
        </p:txBody>
      </p:sp>
      <p:pic>
        <p:nvPicPr>
          <p:cNvPr id="333" name="Google Shape;333;p20"/>
          <p:cNvPicPr preferRelativeResize="0"/>
          <p:nvPr/>
        </p:nvPicPr>
        <p:blipFill rotWithShape="1">
          <a:blip r:embed="rId3">
            <a:alphaModFix/>
          </a:blip>
          <a:srcRect b="0" l="0" r="0" t="0"/>
          <a:stretch/>
        </p:blipFill>
        <p:spPr>
          <a:xfrm>
            <a:off x="826802" y="1954467"/>
            <a:ext cx="316964" cy="244927"/>
          </a:xfrm>
          <a:prstGeom prst="rect">
            <a:avLst/>
          </a:prstGeom>
          <a:noFill/>
          <a:ln>
            <a:noFill/>
          </a:ln>
        </p:spPr>
      </p:pic>
      <p:pic>
        <p:nvPicPr>
          <p:cNvPr id="334" name="Google Shape;334;p20"/>
          <p:cNvPicPr preferRelativeResize="0"/>
          <p:nvPr/>
        </p:nvPicPr>
        <p:blipFill rotWithShape="1">
          <a:blip r:embed="rId3">
            <a:alphaModFix/>
          </a:blip>
          <a:srcRect b="0" l="0" r="0" t="0"/>
          <a:stretch/>
        </p:blipFill>
        <p:spPr>
          <a:xfrm>
            <a:off x="826802" y="3061596"/>
            <a:ext cx="316964" cy="244927"/>
          </a:xfrm>
          <a:prstGeom prst="rect">
            <a:avLst/>
          </a:prstGeom>
          <a:noFill/>
          <a:ln>
            <a:noFill/>
          </a:ln>
        </p:spPr>
      </p:pic>
      <p:pic>
        <p:nvPicPr>
          <p:cNvPr id="335" name="Google Shape;335;p20"/>
          <p:cNvPicPr preferRelativeResize="0"/>
          <p:nvPr/>
        </p:nvPicPr>
        <p:blipFill rotWithShape="1">
          <a:blip r:embed="rId3">
            <a:alphaModFix/>
          </a:blip>
          <a:srcRect b="0" l="0" r="0" t="0"/>
          <a:stretch/>
        </p:blipFill>
        <p:spPr>
          <a:xfrm>
            <a:off x="826802" y="4168725"/>
            <a:ext cx="316964" cy="244927"/>
          </a:xfrm>
          <a:prstGeom prst="rect">
            <a:avLst/>
          </a:prstGeom>
          <a:noFill/>
          <a:ln>
            <a:noFill/>
          </a:ln>
        </p:spPr>
      </p:pic>
      <p:pic>
        <p:nvPicPr>
          <p:cNvPr id="336" name="Google Shape;336;p20"/>
          <p:cNvPicPr preferRelativeResize="0"/>
          <p:nvPr/>
        </p:nvPicPr>
        <p:blipFill rotWithShape="1">
          <a:blip r:embed="rId4">
            <a:alphaModFix/>
          </a:blip>
          <a:srcRect b="0" l="0" r="0" t="0"/>
          <a:stretch/>
        </p:blipFill>
        <p:spPr>
          <a:xfrm>
            <a:off x="9054413" y="2186290"/>
            <a:ext cx="1983908" cy="2771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21"/>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43" name="Google Shape;343;p21"/>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344" name="Google Shape;344;p21"/>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Bedankt en succes!</a:t>
            </a:r>
            <a:endParaRPr b="0" i="0" sz="4200" u="none" cap="none" strike="noStrike">
              <a:solidFill>
                <a:schemeClr val="dk1"/>
              </a:solidFill>
              <a:latin typeface="Nunito Sans"/>
              <a:ea typeface="Nunito Sans"/>
              <a:cs typeface="Nunito Sans"/>
              <a:sym typeface="Nunito Sans"/>
            </a:endParaRPr>
          </a:p>
        </p:txBody>
      </p:sp>
      <p:pic>
        <p:nvPicPr>
          <p:cNvPr id="345" name="Google Shape;345;p21"/>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3"/>
          <p:cNvSpPr/>
          <p:nvPr/>
        </p:nvSpPr>
        <p:spPr>
          <a:xfrm>
            <a:off x="373110" y="1215456"/>
            <a:ext cx="7812246"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59" name="Google Shape;59;p3"/>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Programma</a:t>
            </a:r>
            <a:endParaRPr b="0" i="0" sz="4400" u="none" cap="none" strike="noStrike">
              <a:solidFill>
                <a:schemeClr val="lt1"/>
              </a:solidFill>
              <a:latin typeface="Calibri"/>
              <a:ea typeface="Calibri"/>
              <a:cs typeface="Calibri"/>
              <a:sym typeface="Calibri"/>
            </a:endParaRPr>
          </a:p>
        </p:txBody>
      </p:sp>
      <p:sp>
        <p:nvSpPr>
          <p:cNvPr id="60" name="Google Shape;60;p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1" name="Google Shape;61;p3"/>
          <p:cNvSpPr/>
          <p:nvPr/>
        </p:nvSpPr>
        <p:spPr>
          <a:xfrm>
            <a:off x="1252982" y="1620561"/>
            <a:ext cx="6932374"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Nieuwe HR-cyclus</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 </a:t>
            </a:r>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Ondersteuning Dialog </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Aan de slag</a:t>
            </a:r>
            <a:endParaRPr/>
          </a:p>
        </p:txBody>
      </p:sp>
      <p:pic>
        <p:nvPicPr>
          <p:cNvPr id="62" name="Google Shape;62;p3"/>
          <p:cNvPicPr preferRelativeResize="0"/>
          <p:nvPr/>
        </p:nvPicPr>
        <p:blipFill rotWithShape="1">
          <a:blip r:embed="rId3">
            <a:alphaModFix/>
          </a:blip>
          <a:srcRect b="0" l="0" r="0" t="0"/>
          <a:stretch/>
        </p:blipFill>
        <p:spPr>
          <a:xfrm>
            <a:off x="826802" y="1935078"/>
            <a:ext cx="316964" cy="244927"/>
          </a:xfrm>
          <a:prstGeom prst="rect">
            <a:avLst/>
          </a:prstGeom>
          <a:noFill/>
          <a:ln>
            <a:noFill/>
          </a:ln>
        </p:spPr>
      </p:pic>
      <p:pic>
        <p:nvPicPr>
          <p:cNvPr id="63" name="Google Shape;63;p3"/>
          <p:cNvPicPr preferRelativeResize="0"/>
          <p:nvPr/>
        </p:nvPicPr>
        <p:blipFill rotWithShape="1">
          <a:blip r:embed="rId3">
            <a:alphaModFix/>
          </a:blip>
          <a:srcRect b="0" l="0" r="0" t="0"/>
          <a:stretch/>
        </p:blipFill>
        <p:spPr>
          <a:xfrm>
            <a:off x="800544" y="4442918"/>
            <a:ext cx="316964" cy="244927"/>
          </a:xfrm>
          <a:prstGeom prst="rect">
            <a:avLst/>
          </a:prstGeom>
          <a:noFill/>
          <a:ln>
            <a:noFill/>
          </a:ln>
        </p:spPr>
      </p:pic>
      <p:sp>
        <p:nvSpPr>
          <p:cNvPr id="64" name="Google Shape;64;p3"/>
          <p:cNvSpPr/>
          <p:nvPr/>
        </p:nvSpPr>
        <p:spPr>
          <a:xfrm>
            <a:off x="8539315" y="1215456"/>
            <a:ext cx="3279575" cy="467099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65" name="Google Shape;65;p3"/>
          <p:cNvPicPr preferRelativeResize="0"/>
          <p:nvPr/>
        </p:nvPicPr>
        <p:blipFill rotWithShape="1">
          <a:blip r:embed="rId3">
            <a:alphaModFix/>
          </a:blip>
          <a:srcRect b="0" l="0" r="0" t="0"/>
          <a:stretch/>
        </p:blipFill>
        <p:spPr>
          <a:xfrm>
            <a:off x="821486" y="3188998"/>
            <a:ext cx="316964" cy="244927"/>
          </a:xfrm>
          <a:prstGeom prst="rect">
            <a:avLst/>
          </a:prstGeom>
          <a:noFill/>
          <a:ln>
            <a:noFill/>
          </a:ln>
        </p:spPr>
      </p:pic>
      <p:pic>
        <p:nvPicPr>
          <p:cNvPr id="66" name="Google Shape;66;p3"/>
          <p:cNvPicPr preferRelativeResize="0"/>
          <p:nvPr/>
        </p:nvPicPr>
        <p:blipFill rotWithShape="1">
          <a:blip r:embed="rId4">
            <a:alphaModFix/>
          </a:blip>
          <a:srcRect b="0" l="0" r="0" t="0"/>
          <a:stretch/>
        </p:blipFill>
        <p:spPr>
          <a:xfrm>
            <a:off x="9342123" y="2490659"/>
            <a:ext cx="1673958" cy="17522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4"/>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73" name="Google Shape;73;p4"/>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74" name="Google Shape;74;p4"/>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Nieuwe HR-cyclus</a:t>
            </a:r>
            <a:endParaRPr b="0" i="0" sz="4200" u="none" cap="none" strike="noStrike">
              <a:solidFill>
                <a:schemeClr val="dk1"/>
              </a:solidFill>
              <a:latin typeface="Nunito Sans"/>
              <a:ea typeface="Nunito Sans"/>
              <a:cs typeface="Nunito Sans"/>
              <a:sym typeface="Nunito Sans"/>
            </a:endParaRPr>
          </a:p>
        </p:txBody>
      </p:sp>
      <p:pic>
        <p:nvPicPr>
          <p:cNvPr id="75" name="Google Shape;75;p4"/>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5"/>
          <p:cNvSpPr/>
          <p:nvPr/>
        </p:nvSpPr>
        <p:spPr>
          <a:xfrm>
            <a:off x="8330752" y="1215456"/>
            <a:ext cx="3488137" cy="4693854"/>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81" name="Google Shape;81;p5"/>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0073AC"/>
                </a:solidFill>
                <a:latin typeface="Nunito Sans"/>
                <a:ea typeface="Nunito Sans"/>
                <a:cs typeface="Nunito Sans"/>
                <a:sym typeface="Nunito Sans"/>
              </a:rPr>
              <a:t>Doel HR-cyclus</a:t>
            </a:r>
            <a:endParaRPr b="0" i="0" sz="4400" u="none" cap="none" strike="noStrike">
              <a:solidFill>
                <a:schemeClr val="lt1"/>
              </a:solidFill>
              <a:latin typeface="Calibri"/>
              <a:ea typeface="Calibri"/>
              <a:cs typeface="Calibri"/>
              <a:sym typeface="Calibri"/>
            </a:endParaRPr>
          </a:p>
        </p:txBody>
      </p:sp>
      <p:sp>
        <p:nvSpPr>
          <p:cNvPr id="82" name="Google Shape;82;p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83" name="Google Shape;83;p5"/>
          <p:cNvSpPr/>
          <p:nvPr/>
        </p:nvSpPr>
        <p:spPr>
          <a:xfrm>
            <a:off x="373110" y="1215455"/>
            <a:ext cx="7769214" cy="469385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84" name="Google Shape;84;p5"/>
          <p:cNvSpPr/>
          <p:nvPr/>
        </p:nvSpPr>
        <p:spPr>
          <a:xfrm>
            <a:off x="1252981" y="1631991"/>
            <a:ext cx="6889343"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Stimuleren van persoonlijke ontwikkeling</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Mensen laten doen waar ze goed in zijn</a:t>
            </a:r>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595959"/>
                </a:solidFill>
                <a:latin typeface="Nunito Sans"/>
                <a:ea typeface="Nunito Sans"/>
                <a:cs typeface="Nunito Sans"/>
                <a:sym typeface="Nunito Sans"/>
              </a:rPr>
              <a:t>Realiseren van team- &amp; organisatiedoelen</a:t>
            </a:r>
            <a:endParaRPr b="0" i="0" sz="1400" u="none" cap="none" strike="noStrike">
              <a:solidFill>
                <a:srgbClr val="000000"/>
              </a:solidFill>
              <a:latin typeface="Arial"/>
              <a:ea typeface="Arial"/>
              <a:cs typeface="Arial"/>
              <a:sym typeface="Arial"/>
            </a:endParaRPr>
          </a:p>
        </p:txBody>
      </p:sp>
      <p:pic>
        <p:nvPicPr>
          <p:cNvPr id="85" name="Google Shape;85;p5"/>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86" name="Google Shape;86;p5"/>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87" name="Google Shape;87;p5"/>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88" name="Google Shape;88;p5"/>
          <p:cNvPicPr preferRelativeResize="0"/>
          <p:nvPr/>
        </p:nvPicPr>
        <p:blipFill rotWithShape="1">
          <a:blip r:embed="rId4">
            <a:alphaModFix/>
          </a:blip>
          <a:srcRect b="0" l="0" r="0" t="0"/>
          <a:stretch/>
        </p:blipFill>
        <p:spPr>
          <a:xfrm>
            <a:off x="8779761" y="2038292"/>
            <a:ext cx="2590117" cy="21947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6"/>
          <p:cNvSpPr/>
          <p:nvPr/>
        </p:nvSpPr>
        <p:spPr>
          <a:xfrm>
            <a:off x="347190" y="1216120"/>
            <a:ext cx="7541216"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95" name="Google Shape;95;p6"/>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sz="4267" u="none" cap="none" strike="noStrike">
                <a:solidFill>
                  <a:srgbClr val="0073AC"/>
                </a:solidFill>
                <a:latin typeface="Nunito Sans"/>
                <a:ea typeface="Nunito Sans"/>
                <a:cs typeface="Nunito Sans"/>
                <a:sym typeface="Nunito Sans"/>
              </a:rPr>
              <a:t>Waarom vernieuwen we de HR-cyclus?</a:t>
            </a:r>
            <a:endParaRPr b="0" i="0" sz="4400" u="none" cap="none" strike="noStrike">
              <a:solidFill>
                <a:schemeClr val="lt1"/>
              </a:solidFill>
              <a:latin typeface="Calibri"/>
              <a:ea typeface="Calibri"/>
              <a:cs typeface="Calibri"/>
              <a:sym typeface="Calibri"/>
            </a:endParaRPr>
          </a:p>
        </p:txBody>
      </p:sp>
      <p:sp>
        <p:nvSpPr>
          <p:cNvPr id="96" name="Google Shape;96;p6"/>
          <p:cNvSpPr/>
          <p:nvPr/>
        </p:nvSpPr>
        <p:spPr>
          <a:xfrm>
            <a:off x="1462396" y="1798747"/>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Staat los van de dagelijkse praktijk</a:t>
            </a:r>
            <a:endParaRPr b="1" i="0" sz="21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00"/>
              <a:buFont typeface="Arial"/>
              <a:buNone/>
            </a:pPr>
            <a:r>
              <a:t/>
            </a:r>
            <a:endParaRPr b="0"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Proces is star en dwingend</a:t>
            </a:r>
            <a:endParaRPr b="0" i="0" sz="16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23232"/>
              </a:solidFill>
              <a:latin typeface="Nunito Sans"/>
              <a:ea typeface="Nunito Sans"/>
              <a:cs typeface="Nunito Sans"/>
              <a:sym typeface="Nunito Sans"/>
            </a:endParaRPr>
          </a:p>
        </p:txBody>
      </p:sp>
      <p:sp>
        <p:nvSpPr>
          <p:cNvPr id="97" name="Google Shape;97;p6"/>
          <p:cNvSpPr/>
          <p:nvPr/>
        </p:nvSpPr>
        <p:spPr>
          <a:xfrm>
            <a:off x="1373908" y="266399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98" name="Google Shape;98;p6"/>
          <p:cNvSpPr/>
          <p:nvPr/>
        </p:nvSpPr>
        <p:spPr>
          <a:xfrm>
            <a:off x="1462396" y="3707191"/>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Helpt mensen niet om beter te worden</a:t>
            </a:r>
            <a:endParaRPr b="1" i="0" sz="21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00"/>
              <a:buFont typeface="Arial"/>
              <a:buNone/>
            </a:pPr>
            <a:r>
              <a:t/>
            </a:r>
            <a:endParaRPr b="0" i="1"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Doelen zijn niet top-of-mind gedurende het jaar</a:t>
            </a:r>
            <a:endParaRPr b="0" i="0" sz="1400" u="none" cap="none" strike="noStrike">
              <a:solidFill>
                <a:srgbClr val="595959"/>
              </a:solidFill>
              <a:latin typeface="Arial"/>
              <a:ea typeface="Arial"/>
              <a:cs typeface="Arial"/>
              <a:sym typeface="Arial"/>
            </a:endParaRPr>
          </a:p>
        </p:txBody>
      </p:sp>
      <p:sp>
        <p:nvSpPr>
          <p:cNvPr id="99" name="Google Shape;99;p6"/>
          <p:cNvSpPr/>
          <p:nvPr/>
        </p:nvSpPr>
        <p:spPr>
          <a:xfrm>
            <a:off x="1458992" y="4687005"/>
            <a:ext cx="788623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Beperkt het nemen van verantwoordelijkheid</a:t>
            </a:r>
            <a:endParaRPr b="1" i="0" sz="21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00"/>
              <a:buFont typeface="Arial"/>
              <a:buNone/>
            </a:pPr>
            <a:r>
              <a:t/>
            </a:r>
            <a:endParaRPr b="0"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Manager is leidend en doelen zijn opgelegd</a:t>
            </a:r>
            <a:endParaRPr b="0" i="0" sz="1600" u="none" cap="none" strike="noStrike">
              <a:solidFill>
                <a:srgbClr val="595959"/>
              </a:solidFill>
              <a:latin typeface="Nunito Sans"/>
              <a:ea typeface="Nunito Sans"/>
              <a:cs typeface="Nunito Sans"/>
              <a:sym typeface="Nunito Sans"/>
            </a:endParaRPr>
          </a:p>
        </p:txBody>
      </p:sp>
      <p:sp>
        <p:nvSpPr>
          <p:cNvPr id="100" name="Google Shape;100;p6"/>
          <p:cNvSpPr/>
          <p:nvPr/>
        </p:nvSpPr>
        <p:spPr>
          <a:xfrm>
            <a:off x="8198563" y="1216120"/>
            <a:ext cx="3603989" cy="4733267"/>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101" name="Google Shape;101;p6"/>
          <p:cNvPicPr preferRelativeResize="0"/>
          <p:nvPr/>
        </p:nvPicPr>
        <p:blipFill rotWithShape="1">
          <a:blip r:embed="rId3">
            <a:alphaModFix/>
          </a:blip>
          <a:srcRect b="0" l="0" r="0" t="0"/>
          <a:stretch/>
        </p:blipFill>
        <p:spPr>
          <a:xfrm>
            <a:off x="8723394" y="1991229"/>
            <a:ext cx="2554325" cy="2332882"/>
          </a:xfrm>
          <a:prstGeom prst="rect">
            <a:avLst/>
          </a:prstGeom>
          <a:noFill/>
          <a:ln>
            <a:noFill/>
          </a:ln>
        </p:spPr>
      </p:pic>
      <p:sp>
        <p:nvSpPr>
          <p:cNvPr id="102" name="Google Shape;102;p6"/>
          <p:cNvSpPr/>
          <p:nvPr/>
        </p:nvSpPr>
        <p:spPr>
          <a:xfrm>
            <a:off x="1462397" y="2724913"/>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Is een administratief ‘moetje’</a:t>
            </a:r>
            <a:endParaRPr/>
          </a:p>
          <a:p>
            <a:pPr indent="0" lvl="0" marL="0" marR="0" rtl="0" algn="l">
              <a:lnSpc>
                <a:spcPct val="100000"/>
              </a:lnSpc>
              <a:spcBef>
                <a:spcPts val="0"/>
              </a:spcBef>
              <a:spcAft>
                <a:spcPts val="0"/>
              </a:spcAft>
              <a:buClr>
                <a:srgbClr val="000000"/>
              </a:buClr>
              <a:buSzPts val="200"/>
              <a:buFont typeface="Arial"/>
              <a:buNone/>
            </a:pPr>
            <a:r>
              <a:t/>
            </a:r>
            <a:endParaRPr b="0" i="0" sz="2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Gesprekken kosten veel tijd en leveren niets op</a:t>
            </a:r>
            <a:endParaRPr b="0" i="0" sz="16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23232"/>
              </a:solidFill>
              <a:latin typeface="Nunito Sans"/>
              <a:ea typeface="Nunito Sans"/>
              <a:cs typeface="Nunito Sans"/>
              <a:sym typeface="Nunito Sans"/>
            </a:endParaRPr>
          </a:p>
        </p:txBody>
      </p:sp>
      <p:pic>
        <p:nvPicPr>
          <p:cNvPr id="103" name="Google Shape;103;p6"/>
          <p:cNvPicPr preferRelativeResize="0"/>
          <p:nvPr/>
        </p:nvPicPr>
        <p:blipFill rotWithShape="1">
          <a:blip r:embed="rId4">
            <a:alphaModFix/>
          </a:blip>
          <a:srcRect b="0" l="0" r="0" t="0"/>
          <a:stretch/>
        </p:blipFill>
        <p:spPr>
          <a:xfrm>
            <a:off x="837836" y="1912924"/>
            <a:ext cx="316964" cy="244927"/>
          </a:xfrm>
          <a:prstGeom prst="rect">
            <a:avLst/>
          </a:prstGeom>
          <a:noFill/>
          <a:ln>
            <a:noFill/>
          </a:ln>
        </p:spPr>
      </p:pic>
      <p:pic>
        <p:nvPicPr>
          <p:cNvPr id="104" name="Google Shape;104;p6"/>
          <p:cNvPicPr preferRelativeResize="0"/>
          <p:nvPr/>
        </p:nvPicPr>
        <p:blipFill rotWithShape="1">
          <a:blip r:embed="rId4">
            <a:alphaModFix/>
          </a:blip>
          <a:srcRect b="0" l="0" r="0" t="0"/>
          <a:stretch/>
        </p:blipFill>
        <p:spPr>
          <a:xfrm>
            <a:off x="831872" y="2839090"/>
            <a:ext cx="316964" cy="244927"/>
          </a:xfrm>
          <a:prstGeom prst="rect">
            <a:avLst/>
          </a:prstGeom>
          <a:noFill/>
          <a:ln>
            <a:noFill/>
          </a:ln>
        </p:spPr>
      </p:pic>
      <p:pic>
        <p:nvPicPr>
          <p:cNvPr id="105" name="Google Shape;105;p6"/>
          <p:cNvPicPr preferRelativeResize="0"/>
          <p:nvPr/>
        </p:nvPicPr>
        <p:blipFill rotWithShape="1">
          <a:blip r:embed="rId4">
            <a:alphaModFix/>
          </a:blip>
          <a:srcRect b="0" l="0" r="0" t="0"/>
          <a:stretch/>
        </p:blipFill>
        <p:spPr>
          <a:xfrm>
            <a:off x="831872" y="3821368"/>
            <a:ext cx="316964" cy="244927"/>
          </a:xfrm>
          <a:prstGeom prst="rect">
            <a:avLst/>
          </a:prstGeom>
          <a:noFill/>
          <a:ln>
            <a:noFill/>
          </a:ln>
        </p:spPr>
      </p:pic>
      <p:pic>
        <p:nvPicPr>
          <p:cNvPr id="106" name="Google Shape;106;p6"/>
          <p:cNvPicPr preferRelativeResize="0"/>
          <p:nvPr/>
        </p:nvPicPr>
        <p:blipFill rotWithShape="1">
          <a:blip r:embed="rId4">
            <a:alphaModFix/>
          </a:blip>
          <a:srcRect b="0" l="0" r="0" t="0"/>
          <a:stretch/>
        </p:blipFill>
        <p:spPr>
          <a:xfrm>
            <a:off x="837835" y="4955762"/>
            <a:ext cx="316964" cy="2449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7"/>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113" name="Google Shape;113;p7"/>
          <p:cNvGrpSpPr/>
          <p:nvPr/>
        </p:nvGrpSpPr>
        <p:grpSpPr>
          <a:xfrm>
            <a:off x="335359" y="1215456"/>
            <a:ext cx="3649930" cy="4787138"/>
            <a:chOff x="3176380" y="1047797"/>
            <a:chExt cx="2737448" cy="3108130"/>
          </a:xfrm>
        </p:grpSpPr>
        <p:sp>
          <p:nvSpPr>
            <p:cNvPr id="114" name="Google Shape;114;p7"/>
            <p:cNvSpPr/>
            <p:nvPr/>
          </p:nvSpPr>
          <p:spPr>
            <a:xfrm>
              <a:off x="3176380" y="1047797"/>
              <a:ext cx="2716048"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15" name="Google Shape;115;p7"/>
            <p:cNvSpPr/>
            <p:nvPr/>
          </p:nvSpPr>
          <p:spPr>
            <a:xfrm>
              <a:off x="3197779" y="2648793"/>
              <a:ext cx="2716049" cy="461665"/>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Eigenaarschap</a:t>
              </a:r>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We geven medewerkers </a:t>
              </a:r>
              <a:endParaRPr/>
            </a:p>
            <a:p>
              <a:pPr indent="0" lvl="0" marL="0" marR="0" rtl="0" algn="ctr">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het vertrouwen om meer</a:t>
              </a:r>
              <a:endParaRPr/>
            </a:p>
            <a:p>
              <a:pPr indent="0" lvl="0" marL="0" marR="0" rtl="0" algn="ctr">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de regie te voeren</a:t>
              </a:r>
              <a:r>
                <a:rPr b="0" i="0" lang="en-US" sz="2100" u="none" cap="none" strike="noStrike">
                  <a:solidFill>
                    <a:srgbClr val="323232"/>
                  </a:solidFill>
                  <a:latin typeface="Nunito Sans"/>
                  <a:ea typeface="Nunito Sans"/>
                  <a:cs typeface="Nunito Sans"/>
                  <a:sym typeface="Nunito Sans"/>
                </a:rPr>
                <a:t> </a:t>
              </a:r>
              <a:endParaRPr b="0" i="0" sz="2100" u="none" cap="none" strike="noStrike">
                <a:solidFill>
                  <a:schemeClr val="lt1"/>
                </a:solidFill>
                <a:latin typeface="Calibri"/>
                <a:ea typeface="Calibri"/>
                <a:cs typeface="Calibri"/>
                <a:sym typeface="Calibri"/>
              </a:endParaRPr>
            </a:p>
          </p:txBody>
        </p:sp>
      </p:grpSp>
      <p:grpSp>
        <p:nvGrpSpPr>
          <p:cNvPr id="116" name="Google Shape;116;p7"/>
          <p:cNvGrpSpPr/>
          <p:nvPr/>
        </p:nvGrpSpPr>
        <p:grpSpPr>
          <a:xfrm>
            <a:off x="4072242" y="1215456"/>
            <a:ext cx="3794317" cy="4787138"/>
            <a:chOff x="6008087" y="1072692"/>
            <a:chExt cx="2906246" cy="3136091"/>
          </a:xfrm>
        </p:grpSpPr>
        <p:sp>
          <p:nvSpPr>
            <p:cNvPr id="117" name="Google Shape;117;p7"/>
            <p:cNvSpPr/>
            <p:nvPr/>
          </p:nvSpPr>
          <p:spPr>
            <a:xfrm>
              <a:off x="6008087" y="1072692"/>
              <a:ext cx="2884392" cy="3136091"/>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18" name="Google Shape;118;p7"/>
            <p:cNvSpPr/>
            <p:nvPr/>
          </p:nvSpPr>
          <p:spPr>
            <a:xfrm>
              <a:off x="6029939" y="2709910"/>
              <a:ext cx="2884394" cy="59003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595959"/>
                  </a:solidFill>
                  <a:latin typeface="Nunito Sans"/>
                  <a:ea typeface="Nunito Sans"/>
                  <a:cs typeface="Nunito Sans"/>
                  <a:sym typeface="Nunito Sans"/>
                </a:rPr>
                <a:t>Reflectie &amp; feedback</a:t>
              </a:r>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595959"/>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We stimuleren zelfreflectie en feedback wat leidt tot betere resultaten</a:t>
              </a:r>
              <a:endParaRPr/>
            </a:p>
          </p:txBody>
        </p:sp>
      </p:grpSp>
      <p:sp>
        <p:nvSpPr>
          <p:cNvPr id="119" name="Google Shape;119;p7"/>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0073AC"/>
                </a:solidFill>
                <a:latin typeface="Nunito Sans"/>
                <a:ea typeface="Nunito Sans"/>
                <a:cs typeface="Nunito Sans"/>
                <a:sym typeface="Nunito Sans"/>
              </a:rPr>
              <a:t>Wat willen we stimuleren?</a:t>
            </a:r>
            <a:endParaRPr b="0" i="0" u="none" cap="none" strike="noStrike">
              <a:solidFill>
                <a:schemeClr val="lt1"/>
              </a:solidFill>
            </a:endParaRPr>
          </a:p>
        </p:txBody>
      </p:sp>
      <p:pic>
        <p:nvPicPr>
          <p:cNvPr id="120" name="Google Shape;120;p7"/>
          <p:cNvPicPr preferRelativeResize="0"/>
          <p:nvPr/>
        </p:nvPicPr>
        <p:blipFill rotWithShape="1">
          <a:blip r:embed="rId3">
            <a:alphaModFix/>
          </a:blip>
          <a:srcRect b="0" l="0" r="0" t="0"/>
          <a:stretch/>
        </p:blipFill>
        <p:spPr>
          <a:xfrm>
            <a:off x="5385982" y="2047888"/>
            <a:ext cx="1195365" cy="1177524"/>
          </a:xfrm>
          <a:prstGeom prst="rect">
            <a:avLst/>
          </a:prstGeom>
          <a:noFill/>
          <a:ln>
            <a:noFill/>
          </a:ln>
        </p:spPr>
      </p:pic>
      <p:grpSp>
        <p:nvGrpSpPr>
          <p:cNvPr id="121" name="Google Shape;121;p7"/>
          <p:cNvGrpSpPr/>
          <p:nvPr/>
        </p:nvGrpSpPr>
        <p:grpSpPr>
          <a:xfrm>
            <a:off x="7953513" y="1215456"/>
            <a:ext cx="3736838" cy="4816426"/>
            <a:chOff x="395536" y="1047796"/>
            <a:chExt cx="2696724" cy="3108130"/>
          </a:xfrm>
        </p:grpSpPr>
        <p:sp>
          <p:nvSpPr>
            <p:cNvPr id="122" name="Google Shape;122;p7"/>
            <p:cNvSpPr/>
            <p:nvPr/>
          </p:nvSpPr>
          <p:spPr>
            <a:xfrm>
              <a:off x="395536" y="1047796"/>
              <a:ext cx="2696724"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23" name="Google Shape;123;p7"/>
            <p:cNvSpPr/>
            <p:nvPr/>
          </p:nvSpPr>
          <p:spPr>
            <a:xfrm>
              <a:off x="395536" y="2659821"/>
              <a:ext cx="2696724" cy="580957"/>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None/>
              </a:pPr>
              <a:r>
                <a:rPr b="1" i="0" lang="en-US" sz="2100" u="none" cap="none" strike="noStrike">
                  <a:solidFill>
                    <a:srgbClr val="595959"/>
                  </a:solidFill>
                  <a:latin typeface="Nunito Sans"/>
                  <a:ea typeface="Nunito Sans"/>
                  <a:cs typeface="Nunito Sans"/>
                  <a:sym typeface="Nunito Sans"/>
                </a:rPr>
                <a:t>Het goede gesprek</a:t>
              </a:r>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595959"/>
                </a:solidFill>
                <a:latin typeface="Nunito Sans"/>
                <a:ea typeface="Nunito Sans"/>
                <a:cs typeface="Nunito Sans"/>
                <a:sym typeface="Nunito Sans"/>
              </a:endParaRPr>
            </a:p>
            <a:p>
              <a:pPr indent="0" lvl="0" marL="0" marR="0" rtl="0" algn="ctr">
                <a:lnSpc>
                  <a:spcPct val="100000"/>
                </a:lnSpc>
                <a:spcBef>
                  <a:spcPts val="0"/>
                </a:spcBef>
                <a:spcAft>
                  <a:spcPts val="0"/>
                </a:spcAft>
                <a:buNone/>
              </a:pPr>
              <a:r>
                <a:rPr b="0" i="0" lang="en-US" sz="2100" u="none" cap="none" strike="noStrike">
                  <a:solidFill>
                    <a:srgbClr val="595959"/>
                  </a:solidFill>
                  <a:latin typeface="Nunito Sans"/>
                  <a:ea typeface="Nunito Sans"/>
                  <a:cs typeface="Nunito Sans"/>
                  <a:sym typeface="Nunito Sans"/>
                </a:rPr>
                <a:t>We zijn steeds met elkaar in gesprek over hoe het gaat en wat iemand nodig heeft</a:t>
              </a:r>
              <a:endParaRPr/>
            </a:p>
          </p:txBody>
        </p:sp>
      </p:grpSp>
      <p:pic>
        <p:nvPicPr>
          <p:cNvPr id="124" name="Google Shape;124;p7"/>
          <p:cNvPicPr preferRelativeResize="0"/>
          <p:nvPr/>
        </p:nvPicPr>
        <p:blipFill rotWithShape="1">
          <a:blip r:embed="rId4">
            <a:alphaModFix/>
          </a:blip>
          <a:srcRect b="0" l="0" r="0" t="0"/>
          <a:stretch/>
        </p:blipFill>
        <p:spPr>
          <a:xfrm>
            <a:off x="1576907" y="2027743"/>
            <a:ext cx="1195365" cy="1195365"/>
          </a:xfrm>
          <a:prstGeom prst="rect">
            <a:avLst/>
          </a:prstGeom>
          <a:noFill/>
          <a:ln>
            <a:noFill/>
          </a:ln>
        </p:spPr>
      </p:pic>
      <p:pic>
        <p:nvPicPr>
          <p:cNvPr id="125" name="Google Shape;125;p7"/>
          <p:cNvPicPr preferRelativeResize="0"/>
          <p:nvPr/>
        </p:nvPicPr>
        <p:blipFill rotWithShape="1">
          <a:blip r:embed="rId5">
            <a:alphaModFix/>
          </a:blip>
          <a:srcRect b="0" l="0" r="0" t="0"/>
          <a:stretch/>
        </p:blipFill>
        <p:spPr>
          <a:xfrm>
            <a:off x="9141154" y="2160085"/>
            <a:ext cx="1361556" cy="12178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8"/>
          <p:cNvSpPr/>
          <p:nvPr/>
        </p:nvSpPr>
        <p:spPr>
          <a:xfrm rot="5400000">
            <a:off x="7253906" y="1393630"/>
            <a:ext cx="1479551" cy="7397292"/>
          </a:xfrm>
          <a:prstGeom prst="homePlate">
            <a:avLst>
              <a:gd fmla="val 22374" name="adj"/>
            </a:avLst>
          </a:prstGeom>
          <a:solidFill>
            <a:srgbClr val="F2F8FC"/>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txBox="1"/>
          <p:nvPr/>
        </p:nvSpPr>
        <p:spPr>
          <a:xfrm>
            <a:off x="4295030" y="4352495"/>
            <a:ext cx="7397292" cy="1314034"/>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Nunito Sans"/>
                <a:ea typeface="Nunito Sans"/>
                <a:cs typeface="Nunito Sans"/>
                <a:sym typeface="Nunito Sans"/>
              </a:rPr>
              <a:t> </a:t>
            </a:r>
            <a:endParaRPr/>
          </a:p>
          <a:p>
            <a:pPr indent="0" lvl="0" marL="0" marR="0" rtl="0" algn="ctr">
              <a:lnSpc>
                <a:spcPct val="100000"/>
              </a:lnSpc>
              <a:spcBef>
                <a:spcPts val="0"/>
              </a:spcBef>
              <a:spcAft>
                <a:spcPts val="0"/>
              </a:spcAft>
              <a:buNone/>
            </a:pPr>
            <a:r>
              <a:t/>
            </a:r>
            <a:endParaRPr b="1" i="0" sz="1400" u="none" cap="none" strike="noStrike">
              <a:solidFill>
                <a:srgbClr val="000000"/>
              </a:solidFill>
              <a:latin typeface="Nunito Sans"/>
              <a:ea typeface="Nunito Sans"/>
              <a:cs typeface="Nunito Sans"/>
              <a:sym typeface="Nunito Sans"/>
            </a:endParaRPr>
          </a:p>
        </p:txBody>
      </p:sp>
      <p:sp>
        <p:nvSpPr>
          <p:cNvPr id="133" name="Google Shape;133;p8"/>
          <p:cNvSpPr/>
          <p:nvPr/>
        </p:nvSpPr>
        <p:spPr>
          <a:xfrm rot="5400000">
            <a:off x="7253906" y="250661"/>
            <a:ext cx="1479551" cy="7397292"/>
          </a:xfrm>
          <a:prstGeom prst="homePlate">
            <a:avLst>
              <a:gd fmla="val 22374" name="adj"/>
            </a:avLst>
          </a:prstGeom>
          <a:solidFill>
            <a:srgbClr val="F2F8FC"/>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txBox="1"/>
          <p:nvPr/>
        </p:nvSpPr>
        <p:spPr>
          <a:xfrm>
            <a:off x="4295030" y="3209521"/>
            <a:ext cx="7397292" cy="1314034"/>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Nunito Sans"/>
                <a:ea typeface="Nunito Sans"/>
                <a:cs typeface="Nunito Sans"/>
                <a:sym typeface="Nunito Sans"/>
              </a:rPr>
              <a:t> </a:t>
            </a:r>
            <a:endParaRPr/>
          </a:p>
          <a:p>
            <a:pPr indent="0" lvl="0" marL="0" marR="0" rtl="0" algn="ctr">
              <a:lnSpc>
                <a:spcPct val="100000"/>
              </a:lnSpc>
              <a:spcBef>
                <a:spcPts val="0"/>
              </a:spcBef>
              <a:spcAft>
                <a:spcPts val="0"/>
              </a:spcAft>
              <a:buNone/>
            </a:pPr>
            <a:r>
              <a:t/>
            </a:r>
            <a:endParaRPr b="1" i="0" sz="1400" u="none" cap="none" strike="noStrike">
              <a:solidFill>
                <a:srgbClr val="000000"/>
              </a:solidFill>
              <a:latin typeface="Nunito Sans"/>
              <a:ea typeface="Nunito Sans"/>
              <a:cs typeface="Nunito Sans"/>
              <a:sym typeface="Nunito Sans"/>
            </a:endParaRPr>
          </a:p>
        </p:txBody>
      </p:sp>
      <p:sp>
        <p:nvSpPr>
          <p:cNvPr id="135" name="Google Shape;135;p8"/>
          <p:cNvSpPr/>
          <p:nvPr/>
        </p:nvSpPr>
        <p:spPr>
          <a:xfrm rot="5400000">
            <a:off x="7253908" y="-892308"/>
            <a:ext cx="1479551" cy="7397294"/>
          </a:xfrm>
          <a:prstGeom prst="homePlate">
            <a:avLst>
              <a:gd fmla="val 22374" name="adj"/>
            </a:avLst>
          </a:prstGeom>
          <a:solidFill>
            <a:srgbClr val="F2F8FC"/>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txBox="1"/>
          <p:nvPr/>
        </p:nvSpPr>
        <p:spPr>
          <a:xfrm>
            <a:off x="4295029" y="2066571"/>
            <a:ext cx="7397294" cy="1314034"/>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Nunito Sans"/>
                <a:ea typeface="Nunito Sans"/>
                <a:cs typeface="Nunito Sans"/>
                <a:sym typeface="Nunito Sans"/>
              </a:rPr>
              <a:t> </a:t>
            </a:r>
            <a:endParaRPr/>
          </a:p>
          <a:p>
            <a:pPr indent="0" lvl="0" marL="0" marR="0" rtl="0" algn="ctr">
              <a:lnSpc>
                <a:spcPct val="100000"/>
              </a:lnSpc>
              <a:spcBef>
                <a:spcPts val="0"/>
              </a:spcBef>
              <a:spcAft>
                <a:spcPts val="0"/>
              </a:spcAft>
              <a:buNone/>
            </a:pPr>
            <a:r>
              <a:t/>
            </a:r>
            <a:endParaRPr b="1" i="0" sz="1400" u="none" cap="none" strike="noStrike">
              <a:solidFill>
                <a:srgbClr val="000000"/>
              </a:solidFill>
              <a:latin typeface="Nunito Sans"/>
              <a:ea typeface="Nunito Sans"/>
              <a:cs typeface="Nunito Sans"/>
              <a:sym typeface="Nunito Sans"/>
            </a:endParaRPr>
          </a:p>
        </p:txBody>
      </p:sp>
      <p:sp>
        <p:nvSpPr>
          <p:cNvPr id="137" name="Google Shape;137;p8"/>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sz="4267" u="none" cap="none" strike="noStrike">
                <a:solidFill>
                  <a:srgbClr val="0073AC"/>
                </a:solidFill>
                <a:latin typeface="Nunito Sans"/>
                <a:ea typeface="Nunito Sans"/>
                <a:cs typeface="Nunito Sans"/>
                <a:sym typeface="Nunito Sans"/>
              </a:rPr>
              <a:t>Hoe ziet de nieuwe HR-cyclus eruit?</a:t>
            </a:r>
            <a:endParaRPr b="0" i="0" sz="4400" u="none" cap="none" strike="noStrike">
              <a:solidFill>
                <a:schemeClr val="lt1"/>
              </a:solidFill>
              <a:latin typeface="Calibri"/>
              <a:ea typeface="Calibri"/>
              <a:cs typeface="Calibri"/>
              <a:sym typeface="Calibri"/>
            </a:endParaRPr>
          </a:p>
        </p:txBody>
      </p:sp>
      <p:sp>
        <p:nvSpPr>
          <p:cNvPr id="138" name="Google Shape;138;p8"/>
          <p:cNvSpPr/>
          <p:nvPr/>
        </p:nvSpPr>
        <p:spPr>
          <a:xfrm>
            <a:off x="1373908" y="266399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39" name="Google Shape;139;p8"/>
          <p:cNvSpPr/>
          <p:nvPr/>
        </p:nvSpPr>
        <p:spPr>
          <a:xfrm>
            <a:off x="385372" y="1216120"/>
            <a:ext cx="3603989" cy="4733267"/>
          </a:xfrm>
          <a:prstGeom prst="roundRect">
            <a:avLst>
              <a:gd fmla="val 4308" name="adj"/>
            </a:avLst>
          </a:prstGeom>
          <a:solidFill>
            <a:srgbClr val="F2F8FC"/>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40" name="Google Shape;140;p8"/>
          <p:cNvSpPr/>
          <p:nvPr/>
        </p:nvSpPr>
        <p:spPr>
          <a:xfrm rot="5400000">
            <a:off x="7400266" y="-1914921"/>
            <a:ext cx="1186836" cy="7397293"/>
          </a:xfrm>
          <a:prstGeom prst="homePlate">
            <a:avLst>
              <a:gd fmla="val 22374" name="adj"/>
            </a:avLst>
          </a:prstGeom>
          <a:solidFill>
            <a:srgbClr val="F3F8FB"/>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txBox="1"/>
          <p:nvPr/>
        </p:nvSpPr>
        <p:spPr>
          <a:xfrm>
            <a:off x="4295021" y="1190329"/>
            <a:ext cx="7397293" cy="1054065"/>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Nunito Sans"/>
                <a:ea typeface="Nunito Sans"/>
                <a:cs typeface="Nunito Sans"/>
                <a:sym typeface="Nunito Sans"/>
              </a:rPr>
              <a:t> </a:t>
            </a:r>
            <a:endParaRPr/>
          </a:p>
          <a:p>
            <a:pPr indent="0" lvl="0" marL="0" marR="0" rtl="0" algn="ctr">
              <a:lnSpc>
                <a:spcPct val="100000"/>
              </a:lnSpc>
              <a:spcBef>
                <a:spcPts val="0"/>
              </a:spcBef>
              <a:spcAft>
                <a:spcPts val="0"/>
              </a:spcAft>
              <a:buNone/>
            </a:pPr>
            <a:r>
              <a:t/>
            </a:r>
            <a:endParaRPr b="1" i="0" sz="1400" u="none" cap="none" strike="noStrike">
              <a:solidFill>
                <a:srgbClr val="000000"/>
              </a:solidFill>
              <a:latin typeface="Nunito Sans"/>
              <a:ea typeface="Nunito Sans"/>
              <a:cs typeface="Nunito Sans"/>
              <a:sym typeface="Nunito Sans"/>
            </a:endParaRPr>
          </a:p>
        </p:txBody>
      </p:sp>
      <p:sp>
        <p:nvSpPr>
          <p:cNvPr id="142" name="Google Shape;142;p8"/>
          <p:cNvSpPr/>
          <p:nvPr/>
        </p:nvSpPr>
        <p:spPr>
          <a:xfrm>
            <a:off x="4424872" y="1353248"/>
            <a:ext cx="7104945" cy="711056"/>
          </a:xfrm>
          <a:prstGeom prst="rect">
            <a:avLst/>
          </a:prstGeom>
          <a:solidFill>
            <a:srgbClr val="F2F8FC"/>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Nunito Sans"/>
                <a:ea typeface="Nunito Sans"/>
                <a:cs typeface="Nunito Sans"/>
                <a:sym typeface="Nunito Sans"/>
              </a:rPr>
              <a:t>Januari</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Voorstel medewerker persoonlijk plan</a:t>
            </a:r>
            <a:endParaRPr b="0" i="0" sz="1600" u="none" cap="none" strike="noStrike">
              <a:solidFill>
                <a:schemeClr val="lt1"/>
              </a:solidFill>
              <a:latin typeface="Calibri"/>
              <a:ea typeface="Calibri"/>
              <a:cs typeface="Calibri"/>
              <a:sym typeface="Calibri"/>
            </a:endParaRPr>
          </a:p>
        </p:txBody>
      </p:sp>
      <p:sp>
        <p:nvSpPr>
          <p:cNvPr id="143" name="Google Shape;143;p8"/>
          <p:cNvSpPr/>
          <p:nvPr/>
        </p:nvSpPr>
        <p:spPr>
          <a:xfrm>
            <a:off x="5641255" y="2540084"/>
            <a:ext cx="4354097" cy="71105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Nunito Sans"/>
                <a:ea typeface="Nunito Sans"/>
                <a:cs typeface="Nunito Sans"/>
                <a:sym typeface="Nunito Sans"/>
              </a:rPr>
              <a:t>Februari</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Bespreken persoonlijk plan</a:t>
            </a:r>
            <a:endParaRPr b="0" i="0" sz="1600" u="none" cap="none" strike="noStrike">
              <a:solidFill>
                <a:schemeClr val="lt1"/>
              </a:solidFill>
              <a:latin typeface="Calibri"/>
              <a:ea typeface="Calibri"/>
              <a:cs typeface="Calibri"/>
              <a:sym typeface="Calibri"/>
            </a:endParaRPr>
          </a:p>
        </p:txBody>
      </p:sp>
      <p:sp>
        <p:nvSpPr>
          <p:cNvPr id="144" name="Google Shape;144;p8"/>
          <p:cNvSpPr/>
          <p:nvPr/>
        </p:nvSpPr>
        <p:spPr>
          <a:xfrm>
            <a:off x="5822996" y="3711312"/>
            <a:ext cx="3932189" cy="71105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Nunito Sans"/>
                <a:ea typeface="Nunito Sans"/>
                <a:cs typeface="Nunito Sans"/>
                <a:sym typeface="Nunito Sans"/>
              </a:rPr>
              <a:t>Juli</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Tussentijdse evaluatie</a:t>
            </a:r>
            <a:endParaRPr b="0" i="0" sz="1600" u="none" cap="none" strike="noStrike">
              <a:solidFill>
                <a:schemeClr val="lt1"/>
              </a:solidFill>
              <a:latin typeface="Calibri"/>
              <a:ea typeface="Calibri"/>
              <a:cs typeface="Calibri"/>
              <a:sym typeface="Calibri"/>
            </a:endParaRPr>
          </a:p>
        </p:txBody>
      </p:sp>
      <p:sp>
        <p:nvSpPr>
          <p:cNvPr id="145" name="Google Shape;145;p8"/>
          <p:cNvSpPr/>
          <p:nvPr/>
        </p:nvSpPr>
        <p:spPr>
          <a:xfrm>
            <a:off x="5999073" y="4873225"/>
            <a:ext cx="3560381" cy="71105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Nunito Sans"/>
                <a:ea typeface="Nunito Sans"/>
                <a:cs typeface="Nunito Sans"/>
                <a:sym typeface="Nunito Sans"/>
              </a:rPr>
              <a:t>December</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Eindevaluatie</a:t>
            </a:r>
            <a:endParaRPr b="0" i="0" sz="1600" u="none" cap="none" strike="noStrike">
              <a:solidFill>
                <a:schemeClr val="lt1"/>
              </a:solidFill>
              <a:latin typeface="Calibri"/>
              <a:ea typeface="Calibri"/>
              <a:cs typeface="Calibri"/>
              <a:sym typeface="Calibri"/>
            </a:endParaRPr>
          </a:p>
        </p:txBody>
      </p:sp>
      <p:pic>
        <p:nvPicPr>
          <p:cNvPr id="146" name="Google Shape;146;p8"/>
          <p:cNvPicPr preferRelativeResize="0"/>
          <p:nvPr/>
        </p:nvPicPr>
        <p:blipFill rotWithShape="1">
          <a:blip r:embed="rId3">
            <a:alphaModFix/>
          </a:blip>
          <a:srcRect b="0" l="0" r="0" t="0"/>
          <a:stretch/>
        </p:blipFill>
        <p:spPr>
          <a:xfrm>
            <a:off x="559808" y="3180937"/>
            <a:ext cx="900000" cy="900000"/>
          </a:xfrm>
          <a:prstGeom prst="rect">
            <a:avLst/>
          </a:prstGeom>
          <a:noFill/>
          <a:ln>
            <a:noFill/>
          </a:ln>
        </p:spPr>
      </p:pic>
      <p:pic>
        <p:nvPicPr>
          <p:cNvPr id="147" name="Google Shape;147;p8"/>
          <p:cNvPicPr preferRelativeResize="0"/>
          <p:nvPr/>
        </p:nvPicPr>
        <p:blipFill rotWithShape="1">
          <a:blip r:embed="rId4">
            <a:alphaModFix/>
          </a:blip>
          <a:srcRect b="0" l="0" r="0" t="0"/>
          <a:stretch/>
        </p:blipFill>
        <p:spPr>
          <a:xfrm>
            <a:off x="559808" y="1693786"/>
            <a:ext cx="900000" cy="900000"/>
          </a:xfrm>
          <a:prstGeom prst="rect">
            <a:avLst/>
          </a:prstGeom>
          <a:noFill/>
          <a:ln>
            <a:noFill/>
          </a:ln>
        </p:spPr>
      </p:pic>
      <p:sp>
        <p:nvSpPr>
          <p:cNvPr id="148" name="Google Shape;148;p8"/>
          <p:cNvSpPr/>
          <p:nvPr/>
        </p:nvSpPr>
        <p:spPr>
          <a:xfrm>
            <a:off x="1612355" y="1571184"/>
            <a:ext cx="2224457" cy="711056"/>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Nunito Sans"/>
                <a:ea typeface="Nunito Sans"/>
                <a:cs typeface="Nunito Sans"/>
                <a:sym typeface="Nunito Sans"/>
              </a:rPr>
              <a:t>Eigenaarschap</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Medewerkers maken</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een persoonlijk plan en zijn in de lead</a:t>
            </a:r>
            <a:endParaRPr b="0" i="0" sz="1600" u="none" cap="none" strike="noStrike">
              <a:solidFill>
                <a:schemeClr val="lt1"/>
              </a:solidFill>
              <a:latin typeface="Calibri"/>
              <a:ea typeface="Calibri"/>
              <a:cs typeface="Calibri"/>
              <a:sym typeface="Calibri"/>
            </a:endParaRPr>
          </a:p>
        </p:txBody>
      </p:sp>
      <p:sp>
        <p:nvSpPr>
          <p:cNvPr id="149" name="Google Shape;149;p8"/>
          <p:cNvSpPr/>
          <p:nvPr/>
        </p:nvSpPr>
        <p:spPr>
          <a:xfrm>
            <a:off x="1612354" y="3057257"/>
            <a:ext cx="2224457" cy="711056"/>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Nunito Sans"/>
                <a:ea typeface="Nunito Sans"/>
                <a:cs typeface="Nunito Sans"/>
                <a:sym typeface="Nunito Sans"/>
              </a:rPr>
              <a:t>Reflectie &amp; feedback</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Medewerkers vragen regelmatig feedback en reflecteren.</a:t>
            </a:r>
            <a:endParaRPr b="0" i="0" sz="1600" u="none" cap="none" strike="noStrike">
              <a:solidFill>
                <a:schemeClr val="lt1"/>
              </a:solidFill>
              <a:latin typeface="Calibri"/>
              <a:ea typeface="Calibri"/>
              <a:cs typeface="Calibri"/>
              <a:sym typeface="Calibri"/>
            </a:endParaRPr>
          </a:p>
        </p:txBody>
      </p:sp>
      <p:sp>
        <p:nvSpPr>
          <p:cNvPr id="150" name="Google Shape;150;p8"/>
          <p:cNvSpPr/>
          <p:nvPr/>
        </p:nvSpPr>
        <p:spPr>
          <a:xfrm>
            <a:off x="1612354" y="4543331"/>
            <a:ext cx="2224457" cy="711056"/>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Nunito Sans"/>
                <a:ea typeface="Nunito Sans"/>
                <a:cs typeface="Nunito Sans"/>
                <a:sym typeface="Nunito Sans"/>
              </a:rPr>
              <a:t>Het goede gesprek</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Nunito Sans"/>
                <a:ea typeface="Nunito Sans"/>
                <a:cs typeface="Nunito Sans"/>
                <a:sym typeface="Nunito Sans"/>
              </a:rPr>
              <a:t>Elke bila staan we stil bij het persoonlijke plan en hoe het gaat</a:t>
            </a:r>
            <a:endParaRPr b="0" i="0" sz="1600" u="none" cap="none" strike="noStrike">
              <a:solidFill>
                <a:schemeClr val="lt1"/>
              </a:solidFill>
              <a:latin typeface="Calibri"/>
              <a:ea typeface="Calibri"/>
              <a:cs typeface="Calibri"/>
              <a:sym typeface="Calibri"/>
            </a:endParaRPr>
          </a:p>
        </p:txBody>
      </p:sp>
      <p:pic>
        <p:nvPicPr>
          <p:cNvPr id="151" name="Google Shape;151;p8"/>
          <p:cNvPicPr preferRelativeResize="0"/>
          <p:nvPr/>
        </p:nvPicPr>
        <p:blipFill rotWithShape="1">
          <a:blip r:embed="rId5">
            <a:alphaModFix/>
          </a:blip>
          <a:srcRect b="0" l="0" r="0" t="0"/>
          <a:stretch/>
        </p:blipFill>
        <p:spPr>
          <a:xfrm>
            <a:off x="559808" y="4668089"/>
            <a:ext cx="900000" cy="900000"/>
          </a:xfrm>
          <a:prstGeom prst="rect">
            <a:avLst/>
          </a:prstGeom>
          <a:noFill/>
          <a:ln>
            <a:noFill/>
          </a:ln>
        </p:spPr>
      </p:pic>
      <p:pic>
        <p:nvPicPr>
          <p:cNvPr id="152" name="Google Shape;152;p8"/>
          <p:cNvPicPr preferRelativeResize="0"/>
          <p:nvPr/>
        </p:nvPicPr>
        <p:blipFill rotWithShape="1">
          <a:blip r:embed="rId6">
            <a:alphaModFix/>
          </a:blip>
          <a:srcRect b="0" l="0" r="0" t="0"/>
          <a:stretch/>
        </p:blipFill>
        <p:spPr>
          <a:xfrm rot="256420">
            <a:off x="2834976" y="2183812"/>
            <a:ext cx="6641963" cy="2894250"/>
          </a:xfrm>
          <a:prstGeom prst="rect">
            <a:avLst/>
          </a:prstGeom>
          <a:noFill/>
          <a:ln>
            <a:noFill/>
          </a:ln>
        </p:spPr>
      </p:pic>
      <p:sp>
        <p:nvSpPr>
          <p:cNvPr id="153" name="Google Shape;153;p8"/>
          <p:cNvSpPr/>
          <p:nvPr/>
        </p:nvSpPr>
        <p:spPr>
          <a:xfrm rot="-7277">
            <a:off x="4127022" y="2899047"/>
            <a:ext cx="4897733"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Nunito Sans"/>
                <a:ea typeface="Nunito Sans"/>
                <a:cs typeface="Nunito Sans"/>
                <a:sym typeface="Nunito Sans"/>
              </a:rPr>
              <a:t>Suggesties &amp; toelichting</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US" sz="2000" u="none" cap="none" strike="noStrike">
                <a:solidFill>
                  <a:srgbClr val="000000"/>
                </a:solidFill>
                <a:latin typeface="Nunito Sans"/>
                <a:ea typeface="Nunito Sans"/>
                <a:cs typeface="Nunito Sans"/>
                <a:sym typeface="Nunito Sans"/>
              </a:rPr>
              <a:t>Pas deze slide aan aan de cyclus van de klant. Hier omschrijven we het formele proces van de klant.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9"/>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160" name="Google Shape;160;p9"/>
          <p:cNvPicPr preferRelativeResize="0"/>
          <p:nvPr/>
        </p:nvPicPr>
        <p:blipFill rotWithShape="1">
          <a:blip r:embed="rId3">
            <a:alphaModFix/>
          </a:blip>
          <a:srcRect b="0" l="21784" r="0" t="0"/>
          <a:stretch/>
        </p:blipFill>
        <p:spPr>
          <a:xfrm>
            <a:off x="0" y="0"/>
            <a:ext cx="12192000" cy="6879949"/>
          </a:xfrm>
          <a:prstGeom prst="rect">
            <a:avLst/>
          </a:prstGeom>
          <a:noFill/>
          <a:ln>
            <a:noFill/>
          </a:ln>
        </p:spPr>
      </p:pic>
      <p:sp>
        <p:nvSpPr>
          <p:cNvPr id="161" name="Google Shape;161;p9"/>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Ondersteuning Dialog</a:t>
            </a:r>
            <a:endParaRPr b="0" i="0" sz="4200" u="none" cap="none" strike="noStrike">
              <a:solidFill>
                <a:schemeClr val="dk1"/>
              </a:solidFill>
              <a:latin typeface="Nunito Sans"/>
              <a:ea typeface="Nunito Sans"/>
              <a:cs typeface="Nunito Sans"/>
              <a:sym typeface="Nunito Sans"/>
            </a:endParaRPr>
          </a:p>
        </p:txBody>
      </p:sp>
      <p:pic>
        <p:nvPicPr>
          <p:cNvPr id="162" name="Google Shape;162;p9"/>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Goris, Dennis</dc:creator>
</cp:coreProperties>
</file>