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0" r:id="rId1"/>
  </p:sldMasterIdLst>
  <p:notesMasterIdLst>
    <p:notesMasterId r:id="rId32"/>
  </p:notesMasterIdLst>
  <p:sldIdLst>
    <p:sldId id="298" r:id="rId2"/>
    <p:sldId id="703" r:id="rId3"/>
    <p:sldId id="347" r:id="rId4"/>
    <p:sldId id="722" r:id="rId5"/>
    <p:sldId id="705" r:id="rId6"/>
    <p:sldId id="281" r:id="rId7"/>
    <p:sldId id="695" r:id="rId8"/>
    <p:sldId id="258" r:id="rId9"/>
    <p:sldId id="689" r:id="rId10"/>
    <p:sldId id="721" r:id="rId11"/>
    <p:sldId id="736" r:id="rId12"/>
    <p:sldId id="706" r:id="rId13"/>
    <p:sldId id="696" r:id="rId14"/>
    <p:sldId id="714" r:id="rId15"/>
    <p:sldId id="715" r:id="rId16"/>
    <p:sldId id="716" r:id="rId17"/>
    <p:sldId id="707" r:id="rId18"/>
    <p:sldId id="737" r:id="rId19"/>
    <p:sldId id="738" r:id="rId20"/>
    <p:sldId id="739" r:id="rId21"/>
    <p:sldId id="740" r:id="rId22"/>
    <p:sldId id="741" r:id="rId23"/>
    <p:sldId id="708" r:id="rId24"/>
    <p:sldId id="713" r:id="rId25"/>
    <p:sldId id="273" r:id="rId26"/>
    <p:sldId id="710" r:id="rId27"/>
    <p:sldId id="701" r:id="rId28"/>
    <p:sldId id="712" r:id="rId29"/>
    <p:sldId id="284" r:id="rId30"/>
    <p:sldId id="711"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Nunito Sans"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FC"/>
    <a:srgbClr val="B8D5EA"/>
    <a:srgbClr val="595959"/>
    <a:srgbClr val="2673AC"/>
    <a:srgbClr val="057ABB"/>
    <a:srgbClr val="F3F8FB"/>
    <a:srgbClr val="F2F8FB"/>
    <a:srgbClr val="000000"/>
    <a:srgbClr val="407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p:restoredTop sz="87350" autoAdjust="0"/>
  </p:normalViewPr>
  <p:slideViewPr>
    <p:cSldViewPr snapToGrid="0" snapToObjects="1">
      <p:cViewPr varScale="1">
        <p:scale>
          <a:sx n="114" d="100"/>
          <a:sy n="114" d="100"/>
        </p:scale>
        <p:origin x="123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5017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650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Calibri"/>
              <a:buNone/>
            </a:pPr>
            <a:r>
              <a:rPr lang="nl-NL" sz="1200" b="0" i="0" u="none" strike="noStrike" cap="none" baseline="0" dirty="0">
                <a:solidFill>
                  <a:schemeClr val="dk1"/>
                </a:solidFill>
                <a:latin typeface="Calibri"/>
                <a:ea typeface="Calibri"/>
                <a:cs typeface="Calibri"/>
                <a:sym typeface="Calibri"/>
              </a:rPr>
              <a:t>Organisaties die hun HR-cyclus vernieuwen geven vaak dezelfde redenen waarom de huidige cyclus niet werkt. Welke van deze 4 redenen is herkenbaar in jouw organisatie?</a:t>
            </a:r>
          </a:p>
          <a:p>
            <a:pPr marL="0" marR="0" lvl="0" indent="0" algn="l" rtl="0">
              <a:spcBef>
                <a:spcPts val="0"/>
              </a:spcBef>
              <a:spcAft>
                <a:spcPts val="0"/>
              </a:spcAft>
              <a:buClr>
                <a:schemeClr val="lt1"/>
              </a:buClr>
              <a:buSzPts val="1200"/>
              <a:buFont typeface="Calibri"/>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lt1"/>
              </a:buClr>
              <a:buSzPts val="1200"/>
              <a:buFont typeface="Calibri"/>
              <a:buNone/>
            </a:pPr>
            <a:r>
              <a:rPr lang="nl-NL" sz="1200" b="0" i="0" u="none" strike="noStrike" cap="none" baseline="0" dirty="0">
                <a:solidFill>
                  <a:schemeClr val="dk1"/>
                </a:solidFill>
                <a:latin typeface="Calibri"/>
                <a:ea typeface="Calibri"/>
                <a:cs typeface="Calibri"/>
                <a:sym typeface="Calibri"/>
              </a:rPr>
              <a:t>Maak de verbinding met </a:t>
            </a:r>
            <a:r>
              <a:rPr lang="nl-NL" sz="1200" b="0" i="0" u="none" strike="noStrike" cap="none" baseline="0" dirty="0" err="1">
                <a:solidFill>
                  <a:schemeClr val="dk1"/>
                </a:solidFill>
                <a:latin typeface="Calibri"/>
                <a:ea typeface="Calibri"/>
                <a:cs typeface="Calibri"/>
                <a:sym typeface="Calibri"/>
              </a:rPr>
              <a:t>Dialog</a:t>
            </a:r>
            <a:r>
              <a:rPr lang="nl-NL" sz="1200" b="0" i="0" u="none" strike="noStrike" cap="none" baseline="0" dirty="0">
                <a:solidFill>
                  <a:schemeClr val="dk1"/>
                </a:solidFill>
                <a:latin typeface="Calibri"/>
                <a:ea typeface="Calibri"/>
                <a:cs typeface="Calibri"/>
                <a:sym typeface="Calibri"/>
              </a:rPr>
              <a:t> en de volgende slide</a:t>
            </a:r>
          </a:p>
        </p:txBody>
      </p:sp>
      <p:sp>
        <p:nvSpPr>
          <p:cNvPr id="54" name="Shape 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24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07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24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Calibri"/>
              <a:buNone/>
            </a:pPr>
            <a:r>
              <a:rPr lang="nl-NL" sz="1200" b="0" i="0" u="none" strike="noStrike" cap="none" baseline="0" dirty="0">
                <a:solidFill>
                  <a:schemeClr val="dk1"/>
                </a:solidFill>
                <a:latin typeface="Calibri"/>
                <a:ea typeface="Calibri"/>
                <a:cs typeface="Calibri"/>
                <a:sym typeface="Calibri"/>
              </a:rPr>
              <a:t>Je kunt dit (en de volgende drie slides) combineren met het laten zien van de demo.</a:t>
            </a:r>
          </a:p>
          <a:p>
            <a:pPr marL="0" marR="0" lvl="0" indent="0" algn="l" rtl="0">
              <a:spcBef>
                <a:spcPts val="0"/>
              </a:spcBef>
              <a:spcAft>
                <a:spcPts val="0"/>
              </a:spcAft>
              <a:buClr>
                <a:schemeClr val="lt1"/>
              </a:buClr>
              <a:buSzPts val="1200"/>
              <a:buFont typeface="Calibri"/>
              <a:buNone/>
            </a:pPr>
            <a:r>
              <a:rPr lang="nl-NL" sz="1200" b="0" i="0" u="none" strike="noStrike" cap="none" baseline="0" dirty="0">
                <a:solidFill>
                  <a:schemeClr val="dk1"/>
                </a:solidFill>
                <a:latin typeface="Calibri"/>
                <a:ea typeface="Calibri"/>
                <a:cs typeface="Calibri"/>
                <a:sym typeface="Calibri"/>
              </a:rPr>
              <a:t>Je kunt er ook voor kiezen om dit (en de volgende drie slides) eerst te vertellen en dan de demo te laten zien (</a:t>
            </a:r>
            <a:r>
              <a:rPr lang="nl-NL" sz="1200" b="0" i="0" u="none" strike="noStrike" cap="none" baseline="0" dirty="0" err="1">
                <a:solidFill>
                  <a:schemeClr val="dk1"/>
                </a:solidFill>
                <a:latin typeface="Calibri"/>
                <a:ea typeface="Calibri"/>
                <a:cs typeface="Calibri"/>
                <a:sym typeface="Calibri"/>
              </a:rPr>
              <a:t>tell</a:t>
            </a:r>
            <a:r>
              <a:rPr lang="nl-NL" sz="1200" b="0" i="0" u="none" strike="noStrike" cap="none" baseline="0" dirty="0">
                <a:solidFill>
                  <a:schemeClr val="dk1"/>
                </a:solidFill>
                <a:latin typeface="Calibri"/>
                <a:ea typeface="Calibri"/>
                <a:cs typeface="Calibri"/>
                <a:sym typeface="Calibri"/>
              </a:rPr>
              <a:t>-show-do).</a:t>
            </a:r>
          </a:p>
        </p:txBody>
      </p:sp>
      <p:sp>
        <p:nvSpPr>
          <p:cNvPr id="54" name="Shape 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873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Calibri"/>
              <a:buNone/>
            </a:pPr>
            <a:endParaRPr lang="nl-NL" sz="1200" b="0" i="0" u="none" strike="noStrike" cap="none" baseline="0" dirty="0">
              <a:solidFill>
                <a:schemeClr val="dk1"/>
              </a:solidFill>
              <a:latin typeface="Calibri"/>
              <a:ea typeface="Calibri"/>
              <a:cs typeface="Calibri"/>
              <a:sym typeface="Calibri"/>
            </a:endParaRPr>
          </a:p>
        </p:txBody>
      </p:sp>
      <p:sp>
        <p:nvSpPr>
          <p:cNvPr id="54" name="Shape 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09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Calibri"/>
              <a:buNone/>
            </a:pPr>
            <a:endParaRPr lang="nl-NL" sz="1200" b="0" i="0" u="none" strike="noStrike" cap="none" baseline="0" dirty="0">
              <a:solidFill>
                <a:schemeClr val="dk1"/>
              </a:solidFill>
              <a:latin typeface="Calibri"/>
              <a:ea typeface="Calibri"/>
              <a:cs typeface="Calibri"/>
              <a:sym typeface="Calibri"/>
            </a:endParaRPr>
          </a:p>
        </p:txBody>
      </p:sp>
      <p:sp>
        <p:nvSpPr>
          <p:cNvPr id="54" name="Shape 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267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Calibri"/>
              <a:buNone/>
            </a:pPr>
            <a:endParaRPr lang="nl-NL" sz="1200" b="0" i="0" u="none" strike="noStrike" cap="none" baseline="0" dirty="0">
              <a:solidFill>
                <a:schemeClr val="dk1"/>
              </a:solidFill>
              <a:latin typeface="Calibri"/>
              <a:ea typeface="Calibri"/>
              <a:cs typeface="Calibri"/>
              <a:sym typeface="Calibri"/>
            </a:endParaRPr>
          </a:p>
        </p:txBody>
      </p:sp>
      <p:sp>
        <p:nvSpPr>
          <p:cNvPr id="54" name="Shape 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44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dk1"/>
                </a:solidFill>
                <a:latin typeface="Calibri"/>
                <a:ea typeface="Calibri"/>
                <a:cs typeface="Calibri"/>
                <a:sym typeface="Calibri"/>
              </a:rPr>
              <a:t>Laat de demo zien</a:t>
            </a:r>
            <a:endParaRPr sz="1200" b="0" i="0" u="none" strike="noStrike" cap="none" dirty="0">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37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87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225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207" name="Google Shape;2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704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334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136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0438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dk1"/>
                </a:solidFill>
                <a:latin typeface="Calibri"/>
                <a:ea typeface="Calibri"/>
                <a:cs typeface="Calibri"/>
                <a:sym typeface="Calibri"/>
              </a:rPr>
              <a:t>Laat de demo zien</a:t>
            </a:r>
            <a:endParaRPr sz="1200" b="0" i="0" u="none" strike="noStrike" cap="none" dirty="0">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501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8351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d0a58da5b_0_90:notes"/>
          <p:cNvSpPr>
            <a:spLocks noGrp="1" noRot="1" noChangeAspect="1"/>
          </p:cNvSpPr>
          <p:nvPr>
            <p:ph type="sldImg" idx="2"/>
          </p:nvPr>
        </p:nvSpPr>
        <p:spPr>
          <a:xfrm>
            <a:off x="141288" y="768350"/>
            <a:ext cx="68214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dd0a58da5b_0_90:notes"/>
          <p:cNvSpPr txBox="1">
            <a:spLocks noGrp="1"/>
          </p:cNvSpPr>
          <p:nvPr>
            <p:ph type="body" idx="1"/>
          </p:nvPr>
        </p:nvSpPr>
        <p:spPr>
          <a:xfrm>
            <a:off x="710407" y="4861441"/>
            <a:ext cx="5683200" cy="46056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Clr>
                <a:schemeClr val="lt1"/>
              </a:buClr>
              <a:buSzPts val="1200"/>
              <a:buNone/>
            </a:pPr>
            <a:endParaRPr sz="1300"/>
          </a:p>
        </p:txBody>
      </p:sp>
      <p:sp>
        <p:nvSpPr>
          <p:cNvPr id="283" name="Google Shape;283;gdd0a58da5b_0_90:notes"/>
          <p:cNvSpPr txBox="1">
            <a:spLocks noGrp="1"/>
          </p:cNvSpPr>
          <p:nvPr>
            <p:ph type="sldNum" idx="12"/>
          </p:nvPr>
        </p:nvSpPr>
        <p:spPr>
          <a:xfrm>
            <a:off x="4023992" y="9721107"/>
            <a:ext cx="3078300" cy="511800"/>
          </a:xfrm>
          <a:prstGeom prst="rect">
            <a:avLst/>
          </a:prstGeom>
          <a:noFill/>
          <a:ln>
            <a:noFill/>
          </a:ln>
        </p:spPr>
        <p:txBody>
          <a:bodyPr spcFirstLastPara="1" wrap="square" lIns="99025" tIns="49500" rIns="99025" bIns="495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25</a:t>
            </a:fld>
            <a:endParaRPr sz="13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dk1"/>
                </a:solidFill>
                <a:latin typeface="Calibri"/>
                <a:ea typeface="Calibri"/>
                <a:cs typeface="Calibri"/>
                <a:sym typeface="Calibri"/>
              </a:rPr>
              <a:t>Laat de demo zien</a:t>
            </a:r>
            <a:endParaRPr sz="1200" b="0" i="0" u="none" strike="noStrike" cap="none" dirty="0">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93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lt1"/>
                </a:solidFill>
                <a:latin typeface="Calibri"/>
                <a:ea typeface="Calibri"/>
                <a:cs typeface="Calibri"/>
                <a:sym typeface="Calibri"/>
              </a:rPr>
              <a:t>Wat gaan we doen in de </a:t>
            </a:r>
            <a:r>
              <a:rPr lang="nl-NL" sz="1200" b="0" i="0" u="none" strike="noStrike" cap="none" dirty="0" err="1">
                <a:solidFill>
                  <a:schemeClr val="lt1"/>
                </a:solidFill>
                <a:latin typeface="Calibri"/>
                <a:ea typeface="Calibri"/>
                <a:cs typeface="Calibri"/>
                <a:sym typeface="Calibri"/>
              </a:rPr>
              <a:t>coachingssessies</a:t>
            </a:r>
            <a:r>
              <a:rPr lang="nl-NL" sz="1200" b="0" i="0" u="none" strike="noStrike" cap="none" dirty="0">
                <a:solidFill>
                  <a:schemeClr val="lt1"/>
                </a:solidFill>
                <a:latin typeface="Calibri"/>
                <a:ea typeface="Calibri"/>
                <a:cs typeface="Calibri"/>
                <a:sym typeface="Calibri"/>
              </a:rPr>
              <a:t>? Ga hier de komende dagen mee aan de slag.</a:t>
            </a:r>
            <a:endParaRPr sz="1200" b="0" i="0" u="none" strike="noStrike" cap="none" dirty="0">
              <a:solidFill>
                <a:schemeClr val="lt1"/>
              </a:solidFill>
              <a:latin typeface="Calibri"/>
              <a:ea typeface="Calibri"/>
              <a:cs typeface="Calibri"/>
              <a:sym typeface="Calibri"/>
            </a:endParaRPr>
          </a:p>
        </p:txBody>
      </p:sp>
      <p:sp>
        <p:nvSpPr>
          <p:cNvPr id="207" name="Google Shape;2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8798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dk1"/>
                </a:solidFill>
                <a:latin typeface="Calibri"/>
                <a:ea typeface="Calibri"/>
                <a:cs typeface="Calibri"/>
                <a:sym typeface="Calibri"/>
              </a:rPr>
              <a:t>Laat de demo zien</a:t>
            </a:r>
            <a:endParaRPr sz="1200" b="0" i="0" u="none" strike="noStrike" cap="none" dirty="0">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4779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22" name="Google Shape;6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86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dk1"/>
                </a:solidFill>
                <a:latin typeface="Calibri"/>
                <a:ea typeface="Calibri"/>
                <a:cs typeface="Calibri"/>
                <a:sym typeface="Calibri"/>
              </a:rPr>
              <a:t>Laat de demo zien</a:t>
            </a:r>
            <a:endParaRPr sz="1200" b="0" i="0" u="none" strike="noStrike" cap="none" dirty="0">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08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86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66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580" name="Google Shape;58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lt1"/>
                </a:solidFill>
                <a:latin typeface="Calibri"/>
                <a:ea typeface="Calibri"/>
                <a:cs typeface="Calibri"/>
                <a:sym typeface="Calibri"/>
              </a:rPr>
              <a:t>Het doel van de HR-cyclus is het verbinden van organisatiedoelen met individuele, persoonlijke doelen van medewerkers/leidinggevenden. </a:t>
            </a:r>
          </a:p>
          <a:p>
            <a:pPr marL="0" marR="0" lvl="0" indent="0" algn="l" rtl="0">
              <a:lnSpc>
                <a:spcPct val="100000"/>
              </a:lnSpc>
              <a:spcBef>
                <a:spcPts val="0"/>
              </a:spcBef>
              <a:spcAft>
                <a:spcPts val="0"/>
              </a:spcAft>
              <a:buClr>
                <a:schemeClr val="lt1"/>
              </a:buClr>
              <a:buSzPts val="1200"/>
              <a:buFont typeface="Calibri"/>
              <a:buNone/>
            </a:pPr>
            <a:r>
              <a:rPr lang="nl-NL" sz="1200" b="0" i="0" u="none" strike="noStrike" cap="none" dirty="0">
                <a:solidFill>
                  <a:schemeClr val="lt1"/>
                </a:solidFill>
                <a:latin typeface="Calibri"/>
                <a:ea typeface="Calibri"/>
                <a:cs typeface="Calibri"/>
                <a:sym typeface="Calibri"/>
              </a:rPr>
              <a:t>Iedere organisatie heeft een ambitie, wil iets bereiken, heeft doelstellingen. Jij en je collega’s dienen dit voor elkaar te krijgen. Het is en blijft mensenwerk. Echter jij wil ook wat. Jij hebt persoonlijke ambities, persoonlijke doelstellingen, talenten die je wil inzetten. Het verbinden van deze twee belangen, het organisatiebelang en jouw-belang, daar draait het om. </a:t>
            </a:r>
            <a:endParaRPr sz="1200" b="0" i="0" u="none" strike="noStrike" cap="none" dirty="0">
              <a:solidFill>
                <a:schemeClr val="lt1"/>
              </a:solidFill>
              <a:latin typeface="Calibri"/>
              <a:ea typeface="Calibri"/>
              <a:cs typeface="Calibri"/>
              <a:sym typeface="Calibri"/>
            </a:endParaRPr>
          </a:p>
        </p:txBody>
      </p:sp>
      <p:sp>
        <p:nvSpPr>
          <p:cNvPr id="207" name="Google Shape;2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560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Calibri"/>
              <a:buNone/>
            </a:pPr>
            <a:r>
              <a:rPr lang="nl-NL" sz="1200" b="0" i="0" u="none" strike="noStrike" cap="none" baseline="0" dirty="0">
                <a:solidFill>
                  <a:schemeClr val="dk1"/>
                </a:solidFill>
                <a:latin typeface="Calibri"/>
                <a:ea typeface="Calibri"/>
                <a:cs typeface="Calibri"/>
                <a:sym typeface="Calibri"/>
              </a:rPr>
              <a:t>Organisaties die hun HR-cyclus vernieuwen geven vaak dezelfde redenen waarom de huidige cyclus niet werkt. Welke van deze 4 redenen is herkenbaar in jouw organisatie?</a:t>
            </a:r>
          </a:p>
          <a:p>
            <a:pPr marL="0" marR="0" lvl="0" indent="0" algn="l" rtl="0">
              <a:spcBef>
                <a:spcPts val="0"/>
              </a:spcBef>
              <a:spcAft>
                <a:spcPts val="0"/>
              </a:spcAft>
              <a:buClr>
                <a:schemeClr val="lt1"/>
              </a:buClr>
              <a:buSzPts val="1200"/>
              <a:buFont typeface="Calibri"/>
              <a:buNone/>
            </a:pPr>
            <a:endParaRPr lang="nl-NL"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lt1"/>
              </a:buClr>
              <a:buSzPts val="1200"/>
              <a:buFont typeface="Calibri"/>
              <a:buNone/>
            </a:pPr>
            <a:r>
              <a:rPr lang="nl-NL" sz="1200" b="0" i="0" u="none" strike="noStrike" cap="none" baseline="0" dirty="0">
                <a:solidFill>
                  <a:schemeClr val="dk1"/>
                </a:solidFill>
                <a:latin typeface="Calibri"/>
                <a:ea typeface="Calibri"/>
                <a:cs typeface="Calibri"/>
                <a:sym typeface="Calibri"/>
              </a:rPr>
              <a:t>Maak de verbinding met </a:t>
            </a:r>
            <a:r>
              <a:rPr lang="nl-NL" sz="1200" b="0" i="0" u="none" strike="noStrike" cap="none" baseline="0" dirty="0" err="1">
                <a:solidFill>
                  <a:schemeClr val="dk1"/>
                </a:solidFill>
                <a:latin typeface="Calibri"/>
                <a:ea typeface="Calibri"/>
                <a:cs typeface="Calibri"/>
                <a:sym typeface="Calibri"/>
              </a:rPr>
              <a:t>Dialog</a:t>
            </a:r>
            <a:r>
              <a:rPr lang="nl-NL" sz="1200" b="0" i="0" u="none" strike="noStrike" cap="none" baseline="0" dirty="0">
                <a:solidFill>
                  <a:schemeClr val="dk1"/>
                </a:solidFill>
                <a:latin typeface="Calibri"/>
                <a:ea typeface="Calibri"/>
                <a:cs typeface="Calibri"/>
                <a:sym typeface="Calibri"/>
              </a:rPr>
              <a:t> en de volgende slide</a:t>
            </a:r>
          </a:p>
        </p:txBody>
      </p:sp>
      <p:sp>
        <p:nvSpPr>
          <p:cNvPr id="54" name="Shape 5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lt1"/>
              </a:buClr>
              <a:buSzPts val="1200"/>
              <a:buFont typeface="Calibri"/>
              <a:buNone/>
              <a:tabLst/>
              <a:defRPr/>
            </a:pPr>
            <a:r>
              <a:rPr lang="nl-NL" sz="1200" b="0" i="0" u="none" strike="noStrike" cap="none" dirty="0">
                <a:solidFill>
                  <a:schemeClr val="dk1"/>
                </a:solidFill>
                <a:latin typeface="Calibri"/>
                <a:ea typeface="Calibri"/>
                <a:cs typeface="Calibri"/>
                <a:sym typeface="Calibri"/>
              </a:rPr>
              <a:t>Leg de verbinding met </a:t>
            </a:r>
            <a:r>
              <a:rPr lang="nl-NL" sz="1200" b="0" i="0" u="none" strike="noStrike" cap="none" dirty="0" err="1">
                <a:solidFill>
                  <a:schemeClr val="dk1"/>
                </a:solidFill>
                <a:latin typeface="Calibri"/>
                <a:ea typeface="Calibri"/>
                <a:cs typeface="Calibri"/>
                <a:sym typeface="Calibri"/>
              </a:rPr>
              <a:t>Dialog</a:t>
            </a:r>
            <a:endParaRPr sz="1200" b="0" i="0" u="none" strike="noStrike" cap="none"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877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‹nr.›</a:t>
            </a:fld>
            <a:endParaRPr/>
          </a:p>
        </p:txBody>
      </p:sp>
      <p:sp>
        <p:nvSpPr>
          <p:cNvPr id="27" name="Shape 27"/>
          <p:cNvSpPr/>
          <p:nvPr/>
        </p:nvSpPr>
        <p:spPr>
          <a:xfrm>
            <a:off x="0" y="6392917"/>
            <a:ext cx="12192000" cy="465083"/>
          </a:xfrm>
          <a:prstGeom prst="rect">
            <a:avLst/>
          </a:prstGeom>
          <a:solidFill>
            <a:srgbClr val="0073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Shape 28"/>
          <p:cNvSpPr txBox="1"/>
          <p:nvPr/>
        </p:nvSpPr>
        <p:spPr>
          <a:xfrm>
            <a:off x="9891329" y="6488536"/>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Calibri"/>
                <a:ea typeface="Calibri"/>
                <a:cs typeface="Calibri"/>
                <a:sym typeface="Calibri"/>
              </a:rPr>
              <a:t>‹nr.›</a:t>
            </a:fld>
            <a:endParaRPr sz="1400" b="0" i="0" u="none" strike="noStrike" cap="none">
              <a:solidFill>
                <a:schemeClr val="lt1"/>
              </a:solidFill>
              <a:latin typeface="Calibri"/>
              <a:ea typeface="Calibri"/>
              <a:cs typeface="Calibri"/>
              <a:sym typeface="Calibri"/>
            </a:endParaRPr>
          </a:p>
        </p:txBody>
      </p:sp>
      <p:pic>
        <p:nvPicPr>
          <p:cNvPr id="29" name="Shape 29"/>
          <p:cNvPicPr preferRelativeResize="0"/>
          <p:nvPr/>
        </p:nvPicPr>
        <p:blipFill rotWithShape="1">
          <a:blip r:embed="rId2">
            <a:alphaModFix/>
          </a:blip>
          <a:srcRect/>
          <a:stretch/>
        </p:blipFill>
        <p:spPr>
          <a:xfrm>
            <a:off x="179512" y="6474519"/>
            <a:ext cx="792088" cy="282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projects.invisionapp.com/share/VNPD48R56W2#/screens/338051694"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en-US" sz="4200" b="1" dirty="0">
                <a:latin typeface="Nunito Sans"/>
                <a:ea typeface="Nunito Sans"/>
                <a:cs typeface="Nunito Sans"/>
                <a:sym typeface="Nunito Sans"/>
              </a:rPr>
              <a:t>Kick-off HR Business Partners</a:t>
            </a:r>
          </a:p>
          <a:p>
            <a:pPr>
              <a:buSzPts val="3959"/>
            </a:pP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421726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35" name="Google Shape;308;p22">
            <a:extLst>
              <a:ext uri="{FF2B5EF4-FFF2-40B4-BE49-F238E27FC236}">
                <a16:creationId xmlns:a16="http://schemas.microsoft.com/office/drawing/2014/main" id="{D4EEEF03-AC30-9941-AF7C-9BE81B6107AC}"/>
              </a:ext>
            </a:extLst>
          </p:cNvPr>
          <p:cNvSpPr/>
          <p:nvPr/>
        </p:nvSpPr>
        <p:spPr>
          <a:xfrm rot="5400000">
            <a:off x="7253906" y="1393630"/>
            <a:ext cx="1479551" cy="7397292"/>
          </a:xfrm>
          <a:prstGeom prst="homePlate">
            <a:avLst>
              <a:gd name="adj" fmla="val 22374"/>
            </a:avLst>
          </a:prstGeom>
          <a:solidFill>
            <a:srgbClr val="F2F8FC"/>
          </a:solidFill>
          <a:ln w="127000" cap="flat" cmpd="sng">
            <a:solidFill>
              <a:schemeClr val="bg1"/>
            </a:solidFill>
            <a:prstDash val="solid"/>
            <a:round/>
            <a:headEnd type="none" w="sm" len="sm"/>
            <a:tailEnd type="none" w="sm" len="sm"/>
          </a:ln>
        </p:spPr>
        <p:txBody>
          <a:bodyPr spcFirstLastPara="1" vert="vert270" wrap="square" lIns="335950" tIns="60925" rIns="121900" bIns="192000" anchor="ctr" anchorCtr="0">
            <a:noAutofit/>
          </a:bodyPr>
          <a:lstStyle/>
          <a:p>
            <a:pPr algn="ctr"/>
            <a:r>
              <a:rPr lang="en-US" b="1" dirty="0">
                <a:latin typeface="Nunito Sans" panose="00000500000000000000" pitchFamily="2" charset="0"/>
              </a:rPr>
              <a:t> </a:t>
            </a:r>
          </a:p>
          <a:p>
            <a:pPr algn="ctr"/>
            <a:endParaRPr lang="en-US" b="1" dirty="0">
              <a:latin typeface="Nunito Sans" panose="00000500000000000000" pitchFamily="2" charset="0"/>
            </a:endParaRPr>
          </a:p>
        </p:txBody>
      </p:sp>
      <p:sp>
        <p:nvSpPr>
          <p:cNvPr id="33" name="Google Shape;308;p22">
            <a:extLst>
              <a:ext uri="{FF2B5EF4-FFF2-40B4-BE49-F238E27FC236}">
                <a16:creationId xmlns:a16="http://schemas.microsoft.com/office/drawing/2014/main" id="{3415CD5C-AA82-AB4E-8D19-0992466A1C0A}"/>
              </a:ext>
            </a:extLst>
          </p:cNvPr>
          <p:cNvSpPr/>
          <p:nvPr/>
        </p:nvSpPr>
        <p:spPr>
          <a:xfrm rot="5400000">
            <a:off x="7253906" y="250661"/>
            <a:ext cx="1479551" cy="7397292"/>
          </a:xfrm>
          <a:prstGeom prst="homePlate">
            <a:avLst>
              <a:gd name="adj" fmla="val 22374"/>
            </a:avLst>
          </a:prstGeom>
          <a:solidFill>
            <a:srgbClr val="F2F8FC"/>
          </a:solidFill>
          <a:ln w="127000" cap="flat" cmpd="sng">
            <a:solidFill>
              <a:schemeClr val="bg1"/>
            </a:solidFill>
            <a:prstDash val="solid"/>
            <a:round/>
            <a:headEnd type="none" w="sm" len="sm"/>
            <a:tailEnd type="none" w="sm" len="sm"/>
          </a:ln>
        </p:spPr>
        <p:txBody>
          <a:bodyPr spcFirstLastPara="1" vert="vert270" wrap="square" lIns="335950" tIns="60925" rIns="121900" bIns="192000" anchor="ctr" anchorCtr="0">
            <a:noAutofit/>
          </a:bodyPr>
          <a:lstStyle/>
          <a:p>
            <a:pPr algn="ctr"/>
            <a:r>
              <a:rPr lang="en-US" b="1" dirty="0">
                <a:latin typeface="Nunito Sans" panose="00000500000000000000" pitchFamily="2" charset="0"/>
              </a:rPr>
              <a:t> </a:t>
            </a:r>
          </a:p>
          <a:p>
            <a:pPr algn="ctr"/>
            <a:endParaRPr lang="en-US" b="1" dirty="0">
              <a:latin typeface="Nunito Sans" panose="00000500000000000000" pitchFamily="2" charset="0"/>
            </a:endParaRPr>
          </a:p>
        </p:txBody>
      </p:sp>
      <p:sp>
        <p:nvSpPr>
          <p:cNvPr id="32" name="Google Shape;308;p22">
            <a:extLst>
              <a:ext uri="{FF2B5EF4-FFF2-40B4-BE49-F238E27FC236}">
                <a16:creationId xmlns:a16="http://schemas.microsoft.com/office/drawing/2014/main" id="{02CF29C0-F06A-6E43-884B-F42F9AD9DA88}"/>
              </a:ext>
            </a:extLst>
          </p:cNvPr>
          <p:cNvSpPr/>
          <p:nvPr/>
        </p:nvSpPr>
        <p:spPr>
          <a:xfrm rot="5400000">
            <a:off x="7253908" y="-892308"/>
            <a:ext cx="1479551" cy="7397294"/>
          </a:xfrm>
          <a:prstGeom prst="homePlate">
            <a:avLst>
              <a:gd name="adj" fmla="val 22374"/>
            </a:avLst>
          </a:prstGeom>
          <a:solidFill>
            <a:srgbClr val="F2F8FC"/>
          </a:solidFill>
          <a:ln w="127000" cap="flat" cmpd="sng">
            <a:solidFill>
              <a:schemeClr val="bg1"/>
            </a:solidFill>
            <a:prstDash val="solid"/>
            <a:round/>
            <a:headEnd type="none" w="sm" len="sm"/>
            <a:tailEnd type="none" w="sm" len="sm"/>
          </a:ln>
        </p:spPr>
        <p:txBody>
          <a:bodyPr spcFirstLastPara="1" vert="vert270" wrap="square" lIns="335950" tIns="60925" rIns="121900" bIns="192000" anchor="ctr" anchorCtr="0">
            <a:noAutofit/>
          </a:bodyPr>
          <a:lstStyle/>
          <a:p>
            <a:pPr algn="ctr"/>
            <a:r>
              <a:rPr lang="en-US" b="1" dirty="0">
                <a:latin typeface="Nunito Sans" panose="00000500000000000000" pitchFamily="2" charset="0"/>
              </a:rPr>
              <a:t> </a:t>
            </a:r>
          </a:p>
          <a:p>
            <a:pPr algn="ctr"/>
            <a:endParaRPr lang="en-US" b="1" dirty="0">
              <a:latin typeface="Nunito Sans" panose="00000500000000000000" pitchFamily="2" charset="0"/>
            </a:endParaRPr>
          </a:p>
        </p:txBody>
      </p:sp>
      <p:sp>
        <p:nvSpPr>
          <p:cNvPr id="57"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sz="4267" b="0" i="0" u="none" strike="noStrike" cap="none" dirty="0">
                <a:solidFill>
                  <a:srgbClr val="0073AC"/>
                </a:solidFill>
                <a:latin typeface="Nunito Sans"/>
                <a:ea typeface="Nunito Sans"/>
                <a:cs typeface="Nunito Sans"/>
                <a:sym typeface="Nunito Sans"/>
              </a:rPr>
              <a:t>Hoe </a:t>
            </a:r>
            <a:r>
              <a:rPr lang="en-US" sz="4267" b="0" i="0" u="none" strike="noStrike" cap="none" dirty="0" err="1">
                <a:solidFill>
                  <a:srgbClr val="0073AC"/>
                </a:solidFill>
                <a:latin typeface="Nunito Sans"/>
                <a:ea typeface="Nunito Sans"/>
                <a:cs typeface="Nunito Sans"/>
                <a:sym typeface="Nunito Sans"/>
              </a:rPr>
              <a:t>ziet</a:t>
            </a:r>
            <a:r>
              <a:rPr lang="en-US" sz="4267" b="0" i="0" u="none" strike="noStrike" cap="none" dirty="0">
                <a:solidFill>
                  <a:srgbClr val="0073AC"/>
                </a:solidFill>
                <a:latin typeface="Nunito Sans"/>
                <a:ea typeface="Nunito Sans"/>
                <a:cs typeface="Nunito Sans"/>
                <a:sym typeface="Nunito Sans"/>
              </a:rPr>
              <a:t> de </a:t>
            </a:r>
            <a:r>
              <a:rPr lang="en-US" sz="4267" b="0" i="0" u="none" strike="noStrike" cap="none" dirty="0" err="1">
                <a:solidFill>
                  <a:srgbClr val="0073AC"/>
                </a:solidFill>
                <a:latin typeface="Nunito Sans"/>
                <a:ea typeface="Nunito Sans"/>
                <a:cs typeface="Nunito Sans"/>
                <a:sym typeface="Nunito Sans"/>
              </a:rPr>
              <a:t>nieuwe</a:t>
            </a:r>
            <a:r>
              <a:rPr lang="en-US" sz="4267" b="0" i="0" u="none" strike="noStrike" cap="none" dirty="0">
                <a:solidFill>
                  <a:srgbClr val="0073AC"/>
                </a:solidFill>
                <a:latin typeface="Nunito Sans"/>
                <a:ea typeface="Nunito Sans"/>
                <a:cs typeface="Nunito Sans"/>
                <a:sym typeface="Nunito Sans"/>
              </a:rPr>
              <a:t> HR-</a:t>
            </a:r>
            <a:r>
              <a:rPr lang="en-US" sz="4267" b="0" i="0" u="none" strike="noStrike" cap="none" dirty="0" err="1">
                <a:solidFill>
                  <a:srgbClr val="0073AC"/>
                </a:solidFill>
                <a:latin typeface="Nunito Sans"/>
                <a:ea typeface="Nunito Sans"/>
                <a:cs typeface="Nunito Sans"/>
                <a:sym typeface="Nunito Sans"/>
              </a:rPr>
              <a:t>cyclus</a:t>
            </a:r>
            <a:r>
              <a:rPr lang="en-US" sz="4267" b="0" i="0" u="none" strike="noStrike" cap="none" dirty="0">
                <a:solidFill>
                  <a:srgbClr val="0073AC"/>
                </a:solidFill>
                <a:latin typeface="Nunito Sans"/>
                <a:ea typeface="Nunito Sans"/>
                <a:cs typeface="Nunito Sans"/>
                <a:sym typeface="Nunito Sans"/>
              </a:rPr>
              <a:t> </a:t>
            </a:r>
            <a:r>
              <a:rPr lang="en-US" sz="4267" b="0" i="0" u="none" strike="noStrike" cap="none" dirty="0" err="1">
                <a:solidFill>
                  <a:srgbClr val="0073AC"/>
                </a:solidFill>
                <a:latin typeface="Nunito Sans"/>
                <a:ea typeface="Nunito Sans"/>
                <a:cs typeface="Nunito Sans"/>
                <a:sym typeface="Nunito Sans"/>
              </a:rPr>
              <a:t>eruit</a:t>
            </a:r>
            <a:r>
              <a:rPr lang="en-US" sz="4267" b="0" i="0" u="none" strike="noStrike" cap="none" dirty="0">
                <a:solidFill>
                  <a:srgbClr val="0073AC"/>
                </a:solidFill>
                <a:latin typeface="Nunito Sans"/>
                <a:ea typeface="Nunito Sans"/>
                <a:cs typeface="Nunito Sans"/>
                <a:sym typeface="Nunito Sans"/>
              </a:rPr>
              <a:t>?</a:t>
            </a:r>
            <a:endParaRPr sz="4400" b="0" i="0" u="none" strike="noStrike" cap="none" dirty="0">
              <a:solidFill>
                <a:schemeClr val="lt1"/>
              </a:solidFill>
              <a:latin typeface="Calibri"/>
              <a:ea typeface="Calibri"/>
              <a:cs typeface="Calibri"/>
              <a:sym typeface="Calibri"/>
            </a:endParaRPr>
          </a:p>
        </p:txBody>
      </p:sp>
      <p:sp>
        <p:nvSpPr>
          <p:cNvPr id="60" name="Shape 60"/>
          <p:cNvSpPr/>
          <p:nvPr/>
        </p:nvSpPr>
        <p:spPr>
          <a:xfrm>
            <a:off x="1373908" y="2663994"/>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65" name="Shape 65"/>
          <p:cNvSpPr/>
          <p:nvPr/>
        </p:nvSpPr>
        <p:spPr>
          <a:xfrm>
            <a:off x="385372" y="1216120"/>
            <a:ext cx="3603989" cy="4733267"/>
          </a:xfrm>
          <a:prstGeom prst="roundRect">
            <a:avLst>
              <a:gd name="adj" fmla="val 4308"/>
            </a:avLst>
          </a:prstGeom>
          <a:solidFill>
            <a:srgbClr val="F2F8FC"/>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8" name="Google Shape;308;p22">
            <a:extLst>
              <a:ext uri="{FF2B5EF4-FFF2-40B4-BE49-F238E27FC236}">
                <a16:creationId xmlns:a16="http://schemas.microsoft.com/office/drawing/2014/main" id="{1244C99B-EEFD-2D47-A6F3-9F398E079D26}"/>
              </a:ext>
            </a:extLst>
          </p:cNvPr>
          <p:cNvSpPr/>
          <p:nvPr/>
        </p:nvSpPr>
        <p:spPr>
          <a:xfrm rot="5400000">
            <a:off x="7400266" y="-1914921"/>
            <a:ext cx="1186836" cy="7397293"/>
          </a:xfrm>
          <a:prstGeom prst="homePlate">
            <a:avLst>
              <a:gd name="adj" fmla="val 22374"/>
            </a:avLst>
          </a:prstGeom>
          <a:solidFill>
            <a:srgbClr val="F3F8FB"/>
          </a:solidFill>
          <a:ln w="127000" cap="flat" cmpd="sng">
            <a:solidFill>
              <a:schemeClr val="bg1"/>
            </a:solidFill>
            <a:prstDash val="solid"/>
            <a:round/>
            <a:headEnd type="none" w="sm" len="sm"/>
            <a:tailEnd type="none" w="sm" len="sm"/>
          </a:ln>
        </p:spPr>
        <p:txBody>
          <a:bodyPr spcFirstLastPara="1" vert="vert270" wrap="square" lIns="335950" tIns="60925" rIns="121900" bIns="192000" anchor="ctr" anchorCtr="0">
            <a:noAutofit/>
          </a:bodyPr>
          <a:lstStyle/>
          <a:p>
            <a:pPr algn="ctr"/>
            <a:r>
              <a:rPr lang="en-US" b="1" dirty="0">
                <a:latin typeface="Nunito Sans" panose="00000500000000000000" pitchFamily="2" charset="0"/>
              </a:rPr>
              <a:t> </a:t>
            </a:r>
          </a:p>
          <a:p>
            <a:pPr algn="ctr"/>
            <a:endParaRPr lang="en-US" b="1" dirty="0">
              <a:latin typeface="Nunito Sans" panose="00000500000000000000" pitchFamily="2" charset="0"/>
            </a:endParaRPr>
          </a:p>
        </p:txBody>
      </p:sp>
      <p:sp>
        <p:nvSpPr>
          <p:cNvPr id="31" name="Shape 79">
            <a:extLst>
              <a:ext uri="{FF2B5EF4-FFF2-40B4-BE49-F238E27FC236}">
                <a16:creationId xmlns:a16="http://schemas.microsoft.com/office/drawing/2014/main" id="{4F579C14-CDE7-044C-9753-F46559186754}"/>
              </a:ext>
            </a:extLst>
          </p:cNvPr>
          <p:cNvSpPr/>
          <p:nvPr/>
        </p:nvSpPr>
        <p:spPr>
          <a:xfrm>
            <a:off x="4424872" y="1353248"/>
            <a:ext cx="7104945" cy="711056"/>
          </a:xfrm>
          <a:prstGeom prst="rect">
            <a:avLst/>
          </a:prstGeom>
          <a:solidFill>
            <a:srgbClr val="F2F8FC"/>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nl-NL" sz="1600" b="1" dirty="0">
                <a:solidFill>
                  <a:srgbClr val="595959"/>
                </a:solidFill>
                <a:latin typeface="Nunito Sans"/>
                <a:ea typeface="Nunito Sans"/>
                <a:cs typeface="Nunito Sans"/>
                <a:sym typeface="Nunito Sans"/>
              </a:rPr>
              <a:t>Januari</a:t>
            </a:r>
          </a:p>
          <a:p>
            <a:pPr marL="0" marR="0" lvl="0" indent="0" algn="ctr" rtl="0">
              <a:spcBef>
                <a:spcPts val="0"/>
              </a:spcBef>
              <a:spcAft>
                <a:spcPts val="0"/>
              </a:spcAft>
              <a:buNone/>
            </a:pPr>
            <a:r>
              <a:rPr lang="nl-NL" sz="1600" dirty="0">
                <a:solidFill>
                  <a:srgbClr val="595959"/>
                </a:solidFill>
                <a:latin typeface="Nunito Sans"/>
                <a:ea typeface="Nunito Sans"/>
                <a:cs typeface="Nunito Sans"/>
                <a:sym typeface="Nunito Sans"/>
              </a:rPr>
              <a:t>Voorstel medewerker persoonlijk plan</a:t>
            </a:r>
            <a:endParaRPr lang="nl-NL" sz="1600" dirty="0">
              <a:solidFill>
                <a:schemeClr val="lt1"/>
              </a:solidFill>
              <a:latin typeface="Calibri"/>
              <a:ea typeface="Calibri"/>
              <a:cs typeface="Calibri"/>
              <a:sym typeface="Calibri"/>
            </a:endParaRPr>
          </a:p>
        </p:txBody>
      </p:sp>
      <p:sp>
        <p:nvSpPr>
          <p:cNvPr id="36" name="Shape 79">
            <a:extLst>
              <a:ext uri="{FF2B5EF4-FFF2-40B4-BE49-F238E27FC236}">
                <a16:creationId xmlns:a16="http://schemas.microsoft.com/office/drawing/2014/main" id="{EF971E49-C586-054D-8785-90DC0ECAD0B9}"/>
              </a:ext>
            </a:extLst>
          </p:cNvPr>
          <p:cNvSpPr/>
          <p:nvPr/>
        </p:nvSpPr>
        <p:spPr>
          <a:xfrm>
            <a:off x="5641255" y="2540084"/>
            <a:ext cx="4354097" cy="711056"/>
          </a:xfrm>
          <a:prstGeom prst="rect">
            <a:avLst/>
          </a:prstGeom>
          <a:solidFill>
            <a:srgbClr val="F3F8FB"/>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nl-NL" sz="1600" b="1" dirty="0">
                <a:solidFill>
                  <a:srgbClr val="595959"/>
                </a:solidFill>
                <a:latin typeface="Nunito Sans"/>
                <a:ea typeface="Nunito Sans"/>
                <a:cs typeface="Nunito Sans"/>
                <a:sym typeface="Nunito Sans"/>
              </a:rPr>
              <a:t>Februari</a:t>
            </a:r>
          </a:p>
          <a:p>
            <a:pPr marL="0" marR="0" lvl="0" indent="0" algn="ctr" rtl="0">
              <a:spcBef>
                <a:spcPts val="0"/>
              </a:spcBef>
              <a:spcAft>
                <a:spcPts val="0"/>
              </a:spcAft>
              <a:buNone/>
            </a:pPr>
            <a:r>
              <a:rPr lang="nl-NL" sz="1600" dirty="0">
                <a:solidFill>
                  <a:srgbClr val="595959"/>
                </a:solidFill>
                <a:latin typeface="Nunito Sans"/>
                <a:ea typeface="Nunito Sans"/>
                <a:cs typeface="Nunito Sans"/>
                <a:sym typeface="Nunito Sans"/>
              </a:rPr>
              <a:t>Bespreken persoonlijk plan</a:t>
            </a:r>
            <a:endParaRPr lang="nl-NL" sz="1600" dirty="0">
              <a:solidFill>
                <a:schemeClr val="lt1"/>
              </a:solidFill>
              <a:latin typeface="Calibri"/>
              <a:ea typeface="Calibri"/>
              <a:cs typeface="Calibri"/>
              <a:sym typeface="Calibri"/>
            </a:endParaRPr>
          </a:p>
        </p:txBody>
      </p:sp>
      <p:sp>
        <p:nvSpPr>
          <p:cNvPr id="37" name="Shape 79">
            <a:extLst>
              <a:ext uri="{FF2B5EF4-FFF2-40B4-BE49-F238E27FC236}">
                <a16:creationId xmlns:a16="http://schemas.microsoft.com/office/drawing/2014/main" id="{C733FC0E-E700-374C-8ED8-22C267171297}"/>
              </a:ext>
            </a:extLst>
          </p:cNvPr>
          <p:cNvSpPr/>
          <p:nvPr/>
        </p:nvSpPr>
        <p:spPr>
          <a:xfrm>
            <a:off x="5822996" y="3711312"/>
            <a:ext cx="3932189" cy="711056"/>
          </a:xfrm>
          <a:prstGeom prst="rect">
            <a:avLst/>
          </a:prstGeom>
          <a:solidFill>
            <a:srgbClr val="F3F8FB"/>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nl-NL" sz="1600" b="1" dirty="0">
                <a:solidFill>
                  <a:srgbClr val="595959"/>
                </a:solidFill>
                <a:latin typeface="Nunito Sans"/>
                <a:ea typeface="Nunito Sans"/>
                <a:cs typeface="Nunito Sans"/>
                <a:sym typeface="Nunito Sans"/>
              </a:rPr>
              <a:t>Juli</a:t>
            </a:r>
          </a:p>
          <a:p>
            <a:pPr marL="0" marR="0" lvl="0" indent="0" algn="ctr" rtl="0">
              <a:spcBef>
                <a:spcPts val="0"/>
              </a:spcBef>
              <a:spcAft>
                <a:spcPts val="0"/>
              </a:spcAft>
              <a:buNone/>
            </a:pPr>
            <a:r>
              <a:rPr lang="nl-NL" sz="1600" dirty="0">
                <a:solidFill>
                  <a:srgbClr val="595959"/>
                </a:solidFill>
                <a:latin typeface="Nunito Sans"/>
                <a:ea typeface="Nunito Sans"/>
                <a:cs typeface="Nunito Sans"/>
                <a:sym typeface="Nunito Sans"/>
              </a:rPr>
              <a:t>Tussentijdse evaluatie</a:t>
            </a:r>
            <a:endParaRPr lang="nl-NL" sz="1600" dirty="0">
              <a:solidFill>
                <a:schemeClr val="lt1"/>
              </a:solidFill>
              <a:latin typeface="Calibri"/>
              <a:ea typeface="Calibri"/>
              <a:cs typeface="Calibri"/>
              <a:sym typeface="Calibri"/>
            </a:endParaRPr>
          </a:p>
        </p:txBody>
      </p:sp>
      <p:sp>
        <p:nvSpPr>
          <p:cNvPr id="38" name="Shape 79">
            <a:extLst>
              <a:ext uri="{FF2B5EF4-FFF2-40B4-BE49-F238E27FC236}">
                <a16:creationId xmlns:a16="http://schemas.microsoft.com/office/drawing/2014/main" id="{FDA6B020-362C-3948-8E85-ADFEFD01CD3E}"/>
              </a:ext>
            </a:extLst>
          </p:cNvPr>
          <p:cNvSpPr/>
          <p:nvPr/>
        </p:nvSpPr>
        <p:spPr>
          <a:xfrm>
            <a:off x="5999073" y="4873225"/>
            <a:ext cx="3560381" cy="711056"/>
          </a:xfrm>
          <a:prstGeom prst="rect">
            <a:avLst/>
          </a:prstGeom>
          <a:solidFill>
            <a:srgbClr val="F3F8FB"/>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nl-NL" sz="1600" b="1" dirty="0">
                <a:solidFill>
                  <a:srgbClr val="595959"/>
                </a:solidFill>
                <a:latin typeface="Nunito Sans"/>
                <a:ea typeface="Nunito Sans"/>
                <a:cs typeface="Nunito Sans"/>
                <a:sym typeface="Nunito Sans"/>
              </a:rPr>
              <a:t>December</a:t>
            </a:r>
          </a:p>
          <a:p>
            <a:pPr marL="0" marR="0" lvl="0" indent="0" algn="ctr" rtl="0">
              <a:spcBef>
                <a:spcPts val="0"/>
              </a:spcBef>
              <a:spcAft>
                <a:spcPts val="0"/>
              </a:spcAft>
              <a:buNone/>
            </a:pPr>
            <a:r>
              <a:rPr lang="nl-NL" sz="1600" dirty="0">
                <a:solidFill>
                  <a:srgbClr val="595959"/>
                </a:solidFill>
                <a:latin typeface="Nunito Sans"/>
                <a:ea typeface="Nunito Sans"/>
                <a:cs typeface="Nunito Sans"/>
                <a:sym typeface="Nunito Sans"/>
              </a:rPr>
              <a:t>Eindevaluatie</a:t>
            </a:r>
            <a:endParaRPr lang="nl-NL" sz="1600" dirty="0">
              <a:solidFill>
                <a:schemeClr val="lt1"/>
              </a:solidFill>
              <a:latin typeface="Calibri"/>
              <a:ea typeface="Calibri"/>
              <a:cs typeface="Calibri"/>
              <a:sym typeface="Calibri"/>
            </a:endParaRPr>
          </a:p>
        </p:txBody>
      </p:sp>
      <p:pic>
        <p:nvPicPr>
          <p:cNvPr id="40" name="Shape 96">
            <a:extLst>
              <a:ext uri="{FF2B5EF4-FFF2-40B4-BE49-F238E27FC236}">
                <a16:creationId xmlns:a16="http://schemas.microsoft.com/office/drawing/2014/main" id="{CD27F224-71D6-614E-A218-795EACCAA90B}"/>
              </a:ext>
            </a:extLst>
          </p:cNvPr>
          <p:cNvPicPr preferRelativeResize="0"/>
          <p:nvPr/>
        </p:nvPicPr>
        <p:blipFill rotWithShape="1">
          <a:blip r:embed="rId3">
            <a:alphaModFix/>
          </a:blip>
          <a:srcRect/>
          <a:stretch/>
        </p:blipFill>
        <p:spPr>
          <a:xfrm>
            <a:off x="559808" y="3180937"/>
            <a:ext cx="900000" cy="900000"/>
          </a:xfrm>
          <a:prstGeom prst="rect">
            <a:avLst/>
          </a:prstGeom>
          <a:noFill/>
          <a:ln>
            <a:noFill/>
          </a:ln>
        </p:spPr>
      </p:pic>
      <p:pic>
        <p:nvPicPr>
          <p:cNvPr id="41" name="Shape 101">
            <a:extLst>
              <a:ext uri="{FF2B5EF4-FFF2-40B4-BE49-F238E27FC236}">
                <a16:creationId xmlns:a16="http://schemas.microsoft.com/office/drawing/2014/main" id="{89FDAD91-37E6-E74D-AEBB-50B425C7B168}"/>
              </a:ext>
            </a:extLst>
          </p:cNvPr>
          <p:cNvPicPr preferRelativeResize="0"/>
          <p:nvPr/>
        </p:nvPicPr>
        <p:blipFill rotWithShape="1">
          <a:blip r:embed="rId4">
            <a:alphaModFix/>
          </a:blip>
          <a:srcRect/>
          <a:stretch/>
        </p:blipFill>
        <p:spPr>
          <a:xfrm>
            <a:off x="559808" y="1693786"/>
            <a:ext cx="900000" cy="900000"/>
          </a:xfrm>
          <a:prstGeom prst="rect">
            <a:avLst/>
          </a:prstGeom>
          <a:noFill/>
          <a:ln>
            <a:noFill/>
          </a:ln>
        </p:spPr>
      </p:pic>
      <p:sp>
        <p:nvSpPr>
          <p:cNvPr id="42" name="Shape 79">
            <a:extLst>
              <a:ext uri="{FF2B5EF4-FFF2-40B4-BE49-F238E27FC236}">
                <a16:creationId xmlns:a16="http://schemas.microsoft.com/office/drawing/2014/main" id="{FB2BD7CC-8EB6-8D46-8299-2891DF2CEF82}"/>
              </a:ext>
            </a:extLst>
          </p:cNvPr>
          <p:cNvSpPr/>
          <p:nvPr/>
        </p:nvSpPr>
        <p:spPr>
          <a:xfrm>
            <a:off x="1612355" y="1571184"/>
            <a:ext cx="2224457" cy="711056"/>
          </a:xfrm>
          <a:prstGeom prst="rect">
            <a:avLst/>
          </a:prstGeom>
          <a:noFill/>
          <a:ln>
            <a:noFill/>
          </a:ln>
        </p:spPr>
        <p:txBody>
          <a:bodyPr spcFirstLastPara="1" wrap="square" lIns="121900" tIns="60925" rIns="121900" bIns="60925" anchor="t" anchorCtr="0">
            <a:noAutofit/>
          </a:bodyPr>
          <a:lstStyle/>
          <a:p>
            <a:pPr marL="0" marR="0" lvl="0" indent="0" rtl="0">
              <a:spcBef>
                <a:spcPts val="0"/>
              </a:spcBef>
              <a:spcAft>
                <a:spcPts val="0"/>
              </a:spcAft>
              <a:buNone/>
            </a:pPr>
            <a:r>
              <a:rPr lang="nl-NL" sz="1600" b="1" dirty="0">
                <a:solidFill>
                  <a:srgbClr val="595959"/>
                </a:solidFill>
                <a:latin typeface="Nunito Sans"/>
                <a:ea typeface="Nunito Sans"/>
                <a:cs typeface="Nunito Sans"/>
                <a:sym typeface="Nunito Sans"/>
              </a:rPr>
              <a:t>Eigenaarschap</a:t>
            </a:r>
          </a:p>
          <a:p>
            <a:pPr marL="0" marR="0" lvl="0" indent="0" rtl="0">
              <a:spcBef>
                <a:spcPts val="0"/>
              </a:spcBef>
              <a:spcAft>
                <a:spcPts val="0"/>
              </a:spcAft>
              <a:buNone/>
            </a:pPr>
            <a:r>
              <a:rPr lang="nl-NL" sz="1600" dirty="0">
                <a:solidFill>
                  <a:srgbClr val="595959"/>
                </a:solidFill>
                <a:latin typeface="Nunito Sans"/>
                <a:ea typeface="Nunito Sans"/>
                <a:cs typeface="Nunito Sans"/>
                <a:sym typeface="Nunito Sans"/>
              </a:rPr>
              <a:t>Medewerkers maken</a:t>
            </a:r>
          </a:p>
          <a:p>
            <a:pPr marL="0" marR="0" lvl="0" indent="0" rtl="0">
              <a:spcBef>
                <a:spcPts val="0"/>
              </a:spcBef>
              <a:spcAft>
                <a:spcPts val="0"/>
              </a:spcAft>
              <a:buNone/>
            </a:pPr>
            <a:r>
              <a:rPr lang="nl-NL" sz="1600" dirty="0">
                <a:solidFill>
                  <a:srgbClr val="595959"/>
                </a:solidFill>
                <a:latin typeface="Nunito Sans"/>
                <a:ea typeface="Calibri"/>
                <a:cs typeface="Calibri"/>
                <a:sym typeface="Nunito Sans"/>
              </a:rPr>
              <a:t>een persoonlijk plan en zijn in de lead</a:t>
            </a:r>
            <a:endParaRPr lang="nl-NL" sz="1600" dirty="0">
              <a:solidFill>
                <a:schemeClr val="lt1"/>
              </a:solidFill>
              <a:latin typeface="Calibri"/>
              <a:ea typeface="Calibri"/>
              <a:cs typeface="Calibri"/>
              <a:sym typeface="Calibri"/>
            </a:endParaRPr>
          </a:p>
        </p:txBody>
      </p:sp>
      <p:sp>
        <p:nvSpPr>
          <p:cNvPr id="43" name="Shape 79">
            <a:extLst>
              <a:ext uri="{FF2B5EF4-FFF2-40B4-BE49-F238E27FC236}">
                <a16:creationId xmlns:a16="http://schemas.microsoft.com/office/drawing/2014/main" id="{D97F38E5-DF8D-E94A-B560-48229C18383D}"/>
              </a:ext>
            </a:extLst>
          </p:cNvPr>
          <p:cNvSpPr/>
          <p:nvPr/>
        </p:nvSpPr>
        <p:spPr>
          <a:xfrm>
            <a:off x="1612354" y="3057257"/>
            <a:ext cx="2224457" cy="711056"/>
          </a:xfrm>
          <a:prstGeom prst="rect">
            <a:avLst/>
          </a:prstGeom>
          <a:noFill/>
          <a:ln>
            <a:noFill/>
          </a:ln>
        </p:spPr>
        <p:txBody>
          <a:bodyPr spcFirstLastPara="1" wrap="square" lIns="121900" tIns="60925" rIns="121900" bIns="60925" anchor="t" anchorCtr="0">
            <a:noAutofit/>
          </a:bodyPr>
          <a:lstStyle/>
          <a:p>
            <a:pPr marL="0" marR="0" lvl="0" indent="0" rtl="0">
              <a:spcBef>
                <a:spcPts val="0"/>
              </a:spcBef>
              <a:spcAft>
                <a:spcPts val="0"/>
              </a:spcAft>
              <a:buNone/>
            </a:pPr>
            <a:r>
              <a:rPr lang="nl-NL" sz="1600" b="1" dirty="0">
                <a:solidFill>
                  <a:srgbClr val="595959"/>
                </a:solidFill>
                <a:latin typeface="Nunito Sans"/>
                <a:ea typeface="Nunito Sans"/>
                <a:cs typeface="Nunito Sans"/>
                <a:sym typeface="Nunito Sans"/>
              </a:rPr>
              <a:t>Reflectie &amp; feedback</a:t>
            </a:r>
          </a:p>
          <a:p>
            <a:pPr marL="0" marR="0" lvl="0" indent="0" rtl="0">
              <a:spcBef>
                <a:spcPts val="0"/>
              </a:spcBef>
              <a:spcAft>
                <a:spcPts val="0"/>
              </a:spcAft>
              <a:buNone/>
            </a:pPr>
            <a:r>
              <a:rPr lang="nl-NL" sz="1600" dirty="0">
                <a:solidFill>
                  <a:srgbClr val="595959"/>
                </a:solidFill>
                <a:latin typeface="Nunito Sans"/>
                <a:ea typeface="Nunito Sans"/>
                <a:cs typeface="Nunito Sans"/>
                <a:sym typeface="Nunito Sans"/>
              </a:rPr>
              <a:t>Medewerkers vragen regelmatig feedback en reflecteren.</a:t>
            </a:r>
            <a:endParaRPr lang="nl-NL" sz="1600" dirty="0">
              <a:solidFill>
                <a:schemeClr val="lt1"/>
              </a:solidFill>
              <a:latin typeface="Calibri"/>
              <a:ea typeface="Calibri"/>
              <a:cs typeface="Calibri"/>
              <a:sym typeface="Calibri"/>
            </a:endParaRPr>
          </a:p>
        </p:txBody>
      </p:sp>
      <p:sp>
        <p:nvSpPr>
          <p:cNvPr id="45" name="Shape 79">
            <a:extLst>
              <a:ext uri="{FF2B5EF4-FFF2-40B4-BE49-F238E27FC236}">
                <a16:creationId xmlns:a16="http://schemas.microsoft.com/office/drawing/2014/main" id="{2F54CEBA-0241-1E45-BD76-13F834EA7EB4}"/>
              </a:ext>
            </a:extLst>
          </p:cNvPr>
          <p:cNvSpPr/>
          <p:nvPr/>
        </p:nvSpPr>
        <p:spPr>
          <a:xfrm>
            <a:off x="1612354" y="4543331"/>
            <a:ext cx="2224457" cy="711056"/>
          </a:xfrm>
          <a:prstGeom prst="rect">
            <a:avLst/>
          </a:prstGeom>
          <a:noFill/>
          <a:ln>
            <a:noFill/>
          </a:ln>
        </p:spPr>
        <p:txBody>
          <a:bodyPr spcFirstLastPara="1" wrap="square" lIns="121900" tIns="60925" rIns="121900" bIns="60925" anchor="t" anchorCtr="0">
            <a:noAutofit/>
          </a:bodyPr>
          <a:lstStyle/>
          <a:p>
            <a:pPr marL="0" marR="0" lvl="0" indent="0" rtl="0">
              <a:spcBef>
                <a:spcPts val="0"/>
              </a:spcBef>
              <a:spcAft>
                <a:spcPts val="0"/>
              </a:spcAft>
              <a:buNone/>
            </a:pPr>
            <a:r>
              <a:rPr lang="nl-NL" sz="1600" b="1" dirty="0">
                <a:solidFill>
                  <a:srgbClr val="595959"/>
                </a:solidFill>
                <a:latin typeface="Nunito Sans"/>
                <a:ea typeface="Nunito Sans"/>
                <a:cs typeface="Nunito Sans"/>
                <a:sym typeface="Nunito Sans"/>
              </a:rPr>
              <a:t>Het goede gesprek</a:t>
            </a:r>
          </a:p>
          <a:p>
            <a:pPr marL="0" marR="0" lvl="0" indent="0" rtl="0">
              <a:spcBef>
                <a:spcPts val="0"/>
              </a:spcBef>
              <a:spcAft>
                <a:spcPts val="0"/>
              </a:spcAft>
              <a:buNone/>
            </a:pPr>
            <a:r>
              <a:rPr lang="nl-NL" sz="1600" dirty="0">
                <a:solidFill>
                  <a:srgbClr val="595959"/>
                </a:solidFill>
                <a:latin typeface="Nunito Sans"/>
                <a:ea typeface="Nunito Sans"/>
                <a:cs typeface="Nunito Sans"/>
                <a:sym typeface="Nunito Sans"/>
              </a:rPr>
              <a:t>Elke </a:t>
            </a:r>
            <a:r>
              <a:rPr lang="nl-NL" sz="1600" dirty="0" err="1">
                <a:solidFill>
                  <a:srgbClr val="595959"/>
                </a:solidFill>
                <a:latin typeface="Nunito Sans"/>
                <a:ea typeface="Nunito Sans"/>
                <a:cs typeface="Nunito Sans"/>
                <a:sym typeface="Nunito Sans"/>
              </a:rPr>
              <a:t>bila</a:t>
            </a:r>
            <a:r>
              <a:rPr lang="nl-NL" sz="1600" dirty="0">
                <a:solidFill>
                  <a:srgbClr val="595959"/>
                </a:solidFill>
                <a:latin typeface="Nunito Sans"/>
                <a:ea typeface="Nunito Sans"/>
                <a:cs typeface="Nunito Sans"/>
                <a:sym typeface="Nunito Sans"/>
              </a:rPr>
              <a:t> staan we stil bij het persoonlijke plan en hoe het gaat</a:t>
            </a:r>
            <a:endParaRPr lang="nl-NL" sz="1600" dirty="0">
              <a:solidFill>
                <a:schemeClr val="lt1"/>
              </a:solidFill>
              <a:latin typeface="Calibri"/>
              <a:ea typeface="Calibri"/>
              <a:cs typeface="Calibri"/>
              <a:sym typeface="Calibri"/>
            </a:endParaRPr>
          </a:p>
        </p:txBody>
      </p:sp>
      <p:pic>
        <p:nvPicPr>
          <p:cNvPr id="46" name="Shape 50">
            <a:extLst>
              <a:ext uri="{FF2B5EF4-FFF2-40B4-BE49-F238E27FC236}">
                <a16:creationId xmlns:a16="http://schemas.microsoft.com/office/drawing/2014/main" id="{C80C6832-0161-4648-8D74-41974726401C}"/>
              </a:ext>
            </a:extLst>
          </p:cNvPr>
          <p:cNvPicPr preferRelativeResize="0"/>
          <p:nvPr/>
        </p:nvPicPr>
        <p:blipFill rotWithShape="1">
          <a:blip r:embed="rId5">
            <a:alphaModFix/>
          </a:blip>
          <a:srcRect/>
          <a:stretch/>
        </p:blipFill>
        <p:spPr>
          <a:xfrm>
            <a:off x="559808" y="4668089"/>
            <a:ext cx="900000" cy="900000"/>
          </a:xfrm>
          <a:prstGeom prst="rect">
            <a:avLst/>
          </a:prstGeom>
          <a:noFill/>
          <a:ln>
            <a:noFill/>
          </a:ln>
        </p:spPr>
      </p:pic>
      <p:pic>
        <p:nvPicPr>
          <p:cNvPr id="19" name="Graphic 18">
            <a:extLst>
              <a:ext uri="{FF2B5EF4-FFF2-40B4-BE49-F238E27FC236}">
                <a16:creationId xmlns:a16="http://schemas.microsoft.com/office/drawing/2014/main" id="{7AD65787-4107-8247-B5A1-9F834293CC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56420">
            <a:off x="2834976" y="2183812"/>
            <a:ext cx="6641963" cy="2894250"/>
          </a:xfrm>
          <a:prstGeom prst="rect">
            <a:avLst/>
          </a:prstGeom>
        </p:spPr>
      </p:pic>
      <p:sp>
        <p:nvSpPr>
          <p:cNvPr id="20" name="Rechthoek 19">
            <a:extLst>
              <a:ext uri="{FF2B5EF4-FFF2-40B4-BE49-F238E27FC236}">
                <a16:creationId xmlns:a16="http://schemas.microsoft.com/office/drawing/2014/main" id="{002DB71B-5CB8-EF40-B21B-B95B59903A8F}"/>
              </a:ext>
            </a:extLst>
          </p:cNvPr>
          <p:cNvSpPr/>
          <p:nvPr/>
        </p:nvSpPr>
        <p:spPr>
          <a:xfrm rot="21592723">
            <a:off x="4127022" y="2899047"/>
            <a:ext cx="4897733" cy="1631216"/>
          </a:xfrm>
          <a:prstGeom prst="rect">
            <a:avLst/>
          </a:prstGeom>
        </p:spPr>
        <p:txBody>
          <a:bodyPr wrap="square">
            <a:spAutoFit/>
          </a:bodyPr>
          <a:lstStyle/>
          <a:p>
            <a:r>
              <a:rPr lang="nl-NL" sz="2000" b="1" dirty="0">
                <a:latin typeface="Nunito Sans" panose="00000500000000000000" pitchFamily="2" charset="0"/>
              </a:rPr>
              <a:t>Suggesties &amp; toelichting</a:t>
            </a:r>
          </a:p>
          <a:p>
            <a:endParaRPr lang="nl-NL" sz="2000" dirty="0">
              <a:latin typeface="Nunito Sans" panose="00000500000000000000" pitchFamily="2" charset="0"/>
            </a:endParaRPr>
          </a:p>
          <a:p>
            <a:r>
              <a:rPr lang="nl-NL" sz="2000" dirty="0">
                <a:latin typeface="Nunito Sans" panose="00000500000000000000" pitchFamily="2" charset="0"/>
              </a:rPr>
              <a:t>Pas deze slide aan aan de cyclus van de klant. Hier omschrijven we het formele proces van de klant. </a:t>
            </a:r>
          </a:p>
        </p:txBody>
      </p:sp>
    </p:spTree>
    <p:extLst>
      <p:ext uri="{BB962C8B-B14F-4D97-AF65-F5344CB8AC3E}">
        <p14:creationId xmlns:p14="http://schemas.microsoft.com/office/powerpoint/2010/main" val="88077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Q&amp;A – </a:t>
            </a:r>
            <a:r>
              <a:rPr lang="en-US" sz="4400" dirty="0" err="1">
                <a:solidFill>
                  <a:srgbClr val="0073AC"/>
                </a:solidFill>
                <a:latin typeface="Nunito Sans"/>
                <a:ea typeface="Nunito Sans"/>
                <a:cs typeface="Nunito Sans"/>
                <a:sym typeface="Nunito Sans"/>
              </a:rPr>
              <a:t>Nieuwe</a:t>
            </a:r>
            <a:r>
              <a:rPr lang="en-US" sz="4400" dirty="0">
                <a:solidFill>
                  <a:srgbClr val="0073AC"/>
                </a:solidFill>
                <a:latin typeface="Nunito Sans"/>
                <a:ea typeface="Nunito Sans"/>
                <a:cs typeface="Nunito Sans"/>
                <a:sym typeface="Nunito Sans"/>
              </a:rPr>
              <a:t> HR-</a:t>
            </a:r>
            <a:r>
              <a:rPr lang="en-US" sz="4400" dirty="0" err="1">
                <a:solidFill>
                  <a:srgbClr val="0073AC"/>
                </a:solidFill>
                <a:latin typeface="Nunito Sans"/>
                <a:ea typeface="Nunito Sans"/>
                <a:cs typeface="Nunito Sans"/>
                <a:sym typeface="Nunito Sans"/>
              </a:rPr>
              <a:t>cyclus</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4" name="Tabel 3">
            <a:extLst>
              <a:ext uri="{FF2B5EF4-FFF2-40B4-BE49-F238E27FC236}">
                <a16:creationId xmlns:a16="http://schemas.microsoft.com/office/drawing/2014/main" id="{D9175072-ABB3-3A40-98A2-A6C8B61D11C0}"/>
              </a:ext>
            </a:extLst>
          </p:cNvPr>
          <p:cNvGraphicFramePr>
            <a:graphicFrameLocks noGrp="1"/>
          </p:cNvGraphicFramePr>
          <p:nvPr>
            <p:extLst>
              <p:ext uri="{D42A27DB-BD31-4B8C-83A1-F6EECF244321}">
                <p14:modId xmlns:p14="http://schemas.microsoft.com/office/powerpoint/2010/main" val="1966729720"/>
              </p:ext>
            </p:extLst>
          </p:nvPr>
        </p:nvGraphicFramePr>
        <p:xfrm>
          <a:off x="623348" y="1215456"/>
          <a:ext cx="10989532" cy="4762440"/>
        </p:xfrm>
        <a:graphic>
          <a:graphicData uri="http://schemas.openxmlformats.org/drawingml/2006/table">
            <a:tbl>
              <a:tblPr firstRow="1" bandRow="1">
                <a:tableStyleId>{5C22544A-7EE6-4342-B048-85BDC9FD1C3A}</a:tableStyleId>
              </a:tblPr>
              <a:tblGrid>
                <a:gridCol w="5494766">
                  <a:extLst>
                    <a:ext uri="{9D8B030D-6E8A-4147-A177-3AD203B41FA5}">
                      <a16:colId xmlns:a16="http://schemas.microsoft.com/office/drawing/2014/main" val="3210558501"/>
                    </a:ext>
                  </a:extLst>
                </a:gridCol>
                <a:gridCol w="5494766">
                  <a:extLst>
                    <a:ext uri="{9D8B030D-6E8A-4147-A177-3AD203B41FA5}">
                      <a16:colId xmlns:a16="http://schemas.microsoft.com/office/drawing/2014/main" val="1482976553"/>
                    </a:ext>
                  </a:extLst>
                </a:gridCol>
              </a:tblGrid>
              <a:tr h="396870">
                <a:tc>
                  <a:txBody>
                    <a:bodyPr/>
                    <a:lstStyle/>
                    <a:p>
                      <a:r>
                        <a:rPr lang="nl-NL" dirty="0">
                          <a:latin typeface="Nunito Sans" pitchFamily="2" charset="77"/>
                        </a:rPr>
                        <a:t>Vraag</a:t>
                      </a:r>
                    </a:p>
                  </a:txBody>
                  <a:tcPr>
                    <a:solidFill>
                      <a:srgbClr val="2673AC"/>
                    </a:solidFill>
                  </a:tcPr>
                </a:tc>
                <a:tc>
                  <a:txBody>
                    <a:bodyPr/>
                    <a:lstStyle/>
                    <a:p>
                      <a:r>
                        <a:rPr lang="nl-NL" dirty="0">
                          <a:latin typeface="Nunito Sans" pitchFamily="2" charset="77"/>
                        </a:rPr>
                        <a:t>Antwoord</a:t>
                      </a:r>
                    </a:p>
                  </a:txBody>
                  <a:tcPr>
                    <a:solidFill>
                      <a:srgbClr val="2673AC"/>
                    </a:solidFill>
                  </a:tcPr>
                </a:tc>
                <a:extLst>
                  <a:ext uri="{0D108BD9-81ED-4DB2-BD59-A6C34878D82A}">
                    <a16:rowId xmlns:a16="http://schemas.microsoft.com/office/drawing/2014/main" val="4059519743"/>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01922221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80901739"/>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43051307"/>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673541590"/>
                  </a:ext>
                </a:extLst>
              </a:tr>
              <a:tr h="396870">
                <a:tc>
                  <a:txBody>
                    <a:bodyPr/>
                    <a:lstStyle/>
                    <a:p>
                      <a:endParaRPr lang="nl-NL" dirty="0">
                        <a:solidFill>
                          <a:srgbClr val="595959"/>
                        </a:solidFill>
                        <a:latin typeface="Nunito Sans" pitchFamily="2" charset="77"/>
                      </a:endParaRPr>
                    </a:p>
                  </a:txBody>
                  <a:tcPr/>
                </a:tc>
                <a:tc>
                  <a:txBody>
                    <a:bodyPr/>
                    <a:lstStyle/>
                    <a:p>
                      <a:endParaRPr lang="nl-NL">
                        <a:solidFill>
                          <a:srgbClr val="595959"/>
                        </a:solidFill>
                        <a:latin typeface="Nunito Sans" pitchFamily="2" charset="77"/>
                      </a:endParaRPr>
                    </a:p>
                  </a:txBody>
                  <a:tcPr/>
                </a:tc>
                <a:extLst>
                  <a:ext uri="{0D108BD9-81ED-4DB2-BD59-A6C34878D82A}">
                    <a16:rowId xmlns:a16="http://schemas.microsoft.com/office/drawing/2014/main" val="345759568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404780801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327030120"/>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52083570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638690988"/>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2309640711"/>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391754894"/>
                  </a:ext>
                </a:extLst>
              </a:tr>
            </a:tbl>
          </a:graphicData>
        </a:graphic>
      </p:graphicFrame>
    </p:spTree>
    <p:extLst>
      <p:ext uri="{BB962C8B-B14F-4D97-AF65-F5344CB8AC3E}">
        <p14:creationId xmlns:p14="http://schemas.microsoft.com/office/powerpoint/2010/main" val="137438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en-US" sz="4200" b="1" dirty="0" err="1">
                <a:latin typeface="Nunito Sans"/>
                <a:ea typeface="Nunito Sans"/>
                <a:cs typeface="Nunito Sans"/>
                <a:sym typeface="Nunito Sans"/>
              </a:rPr>
              <a:t>Ondersteuning</a:t>
            </a:r>
            <a:r>
              <a:rPr lang="en-US" sz="4200" b="1" dirty="0">
                <a:latin typeface="Nunito Sans"/>
                <a:ea typeface="Nunito Sans"/>
                <a:cs typeface="Nunito Sans"/>
                <a:sym typeface="Nunito Sans"/>
              </a:rPr>
              <a:t> Dialog</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196390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Shape 56"/>
          <p:cNvSpPr/>
          <p:nvPr/>
        </p:nvSpPr>
        <p:spPr>
          <a:xfrm>
            <a:off x="347190" y="1216120"/>
            <a:ext cx="7541216"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     </a:t>
            </a:r>
            <a:endParaRPr sz="2100">
              <a:solidFill>
                <a:schemeClr val="lt1"/>
              </a:solidFill>
              <a:latin typeface="Calibri"/>
              <a:ea typeface="Calibri"/>
              <a:cs typeface="Calibri"/>
              <a:sym typeface="Calibri"/>
            </a:endParaRPr>
          </a:p>
        </p:txBody>
      </p:sp>
      <p:sp>
        <p:nvSpPr>
          <p:cNvPr id="57"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sz="4267" dirty="0" err="1">
                <a:solidFill>
                  <a:srgbClr val="057ABB"/>
                </a:solidFill>
                <a:latin typeface="Nunito Sans"/>
                <a:sym typeface="Nunito Sans"/>
              </a:rPr>
              <a:t>Maak</a:t>
            </a:r>
            <a:r>
              <a:rPr lang="en-US" sz="4267" dirty="0">
                <a:solidFill>
                  <a:srgbClr val="057ABB"/>
                </a:solidFill>
                <a:latin typeface="Nunito Sans"/>
                <a:sym typeface="Nunito Sans"/>
              </a:rPr>
              <a:t> </a:t>
            </a:r>
            <a:r>
              <a:rPr lang="en-US" sz="4267" dirty="0" err="1">
                <a:solidFill>
                  <a:srgbClr val="057ABB"/>
                </a:solidFill>
                <a:latin typeface="Nunito Sans"/>
                <a:sym typeface="Nunito Sans"/>
              </a:rPr>
              <a:t>een</a:t>
            </a:r>
            <a:r>
              <a:rPr lang="en-US" sz="4267" dirty="0">
                <a:solidFill>
                  <a:srgbClr val="057ABB"/>
                </a:solidFill>
                <a:latin typeface="Nunito Sans"/>
                <a:sym typeface="Nunito Sans"/>
              </a:rPr>
              <a:t> </a:t>
            </a:r>
            <a:r>
              <a:rPr lang="en-US" sz="4267" dirty="0" err="1">
                <a:solidFill>
                  <a:srgbClr val="057ABB"/>
                </a:solidFill>
                <a:latin typeface="Nunito Sans"/>
                <a:sym typeface="Nunito Sans"/>
              </a:rPr>
              <a:t>persoonlijk</a:t>
            </a:r>
            <a:r>
              <a:rPr lang="en-US" sz="4267" dirty="0">
                <a:solidFill>
                  <a:srgbClr val="057ABB"/>
                </a:solidFill>
                <a:latin typeface="Nunito Sans"/>
                <a:sym typeface="Nunito Sans"/>
              </a:rPr>
              <a:t> plan</a:t>
            </a:r>
            <a:endParaRPr sz="4400" b="0" i="0" u="none" strike="noStrike" cap="none" dirty="0">
              <a:solidFill>
                <a:srgbClr val="057ABB"/>
              </a:solidFill>
              <a:sym typeface="Calibri"/>
            </a:endParaRPr>
          </a:p>
        </p:txBody>
      </p:sp>
      <p:sp>
        <p:nvSpPr>
          <p:cNvPr id="58" name="Shape 58"/>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Wat wil je bereiken?</a:t>
            </a:r>
          </a:p>
          <a:p>
            <a:pPr marL="0" marR="0" lvl="0" indent="0" algn="l" rtl="0">
              <a:spcBef>
                <a:spcPts val="0"/>
              </a:spcBef>
              <a:spcAft>
                <a:spcPts val="0"/>
              </a:spcAft>
              <a:buNone/>
            </a:pPr>
            <a:endParaRPr lang="nl-NL" sz="200" b="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en-US" sz="1600" dirty="0" err="1">
                <a:solidFill>
                  <a:srgbClr val="595959"/>
                </a:solidFill>
                <a:latin typeface="Nunito Sans"/>
                <a:ea typeface="Nunito Sans"/>
                <a:cs typeface="Nunito Sans"/>
                <a:sym typeface="Nunito Sans"/>
              </a:rPr>
              <a:t>Prestatiedoelen</a:t>
            </a:r>
            <a:endParaRPr lang="en-US"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lang="en-US"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sp>
        <p:nvSpPr>
          <p:cNvPr id="60" name="Shape 60"/>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endParaRPr sz="2100">
              <a:solidFill>
                <a:schemeClr val="lt1"/>
              </a:solidFill>
              <a:latin typeface="Calibri"/>
              <a:ea typeface="Calibri"/>
              <a:cs typeface="Calibri"/>
              <a:sym typeface="Calibri"/>
            </a:endParaRPr>
          </a:p>
        </p:txBody>
      </p:sp>
      <p:sp>
        <p:nvSpPr>
          <p:cNvPr id="61" name="Shape 61"/>
          <p:cNvSpPr/>
          <p:nvPr/>
        </p:nvSpPr>
        <p:spPr>
          <a:xfrm>
            <a:off x="1314914" y="434485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Hoe wil je herinnerd worden aan je plan?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en-US" sz="1600" dirty="0">
                <a:solidFill>
                  <a:srgbClr val="595959"/>
                </a:solidFill>
                <a:latin typeface="Nunito Sans"/>
                <a:sym typeface="Nunito Sans"/>
              </a:rPr>
              <a:t>Reminders</a:t>
            </a:r>
            <a:endParaRPr sz="1600" dirty="0">
              <a:solidFill>
                <a:srgbClr val="595959"/>
              </a:solidFill>
            </a:endParaRPr>
          </a:p>
        </p:txBody>
      </p:sp>
      <p:sp>
        <p:nvSpPr>
          <p:cNvPr id="65" name="Shape 65"/>
          <p:cNvSpPr/>
          <p:nvPr/>
        </p:nvSpPr>
        <p:spPr>
          <a:xfrm>
            <a:off x="8198563" y="1216120"/>
            <a:ext cx="3603989"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15" name="Shape 58"/>
          <p:cNvSpPr/>
          <p:nvPr/>
        </p:nvSpPr>
        <p:spPr>
          <a:xfrm>
            <a:off x="1314914" y="3073252"/>
            <a:ext cx="6573492"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Wat wil je ontwikkelen?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nl-NL" sz="1600" dirty="0">
                <a:solidFill>
                  <a:srgbClr val="595959"/>
                </a:solidFill>
                <a:latin typeface="Nunito Sans"/>
                <a:ea typeface="Nunito Sans"/>
                <a:cs typeface="Nunito Sans"/>
                <a:sym typeface="Nunito Sans"/>
              </a:rPr>
              <a:t>Ontwikkeldoelen</a:t>
            </a:r>
            <a:endParaRPr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pic>
        <p:nvPicPr>
          <p:cNvPr id="14" name="Google Shape;213;p3">
            <a:extLst>
              <a:ext uri="{FF2B5EF4-FFF2-40B4-BE49-F238E27FC236}">
                <a16:creationId xmlns:a16="http://schemas.microsoft.com/office/drawing/2014/main" id="{64591044-E8F1-804C-9440-ABA42B0BBC71}"/>
              </a:ext>
            </a:extLst>
          </p:cNvPr>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16" name="Google Shape;214;p3">
            <a:extLst>
              <a:ext uri="{FF2B5EF4-FFF2-40B4-BE49-F238E27FC236}">
                <a16:creationId xmlns:a16="http://schemas.microsoft.com/office/drawing/2014/main" id="{D99AF76F-6749-664C-B570-57B6C36DB9F8}"/>
              </a:ext>
            </a:extLst>
          </p:cNvPr>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17" name="Google Shape;215;p3">
            <a:extLst>
              <a:ext uri="{FF2B5EF4-FFF2-40B4-BE49-F238E27FC236}">
                <a16:creationId xmlns:a16="http://schemas.microsoft.com/office/drawing/2014/main" id="{0553FDFF-9A0C-384F-B0AC-81911CE37BA9}"/>
              </a:ext>
            </a:extLst>
          </p:cNvPr>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3" name="Afbeelding 2">
            <a:extLst>
              <a:ext uri="{FF2B5EF4-FFF2-40B4-BE49-F238E27FC236}">
                <a16:creationId xmlns:a16="http://schemas.microsoft.com/office/drawing/2014/main" id="{353258BD-7AE4-1142-9EF3-0D0C239A6DCE}"/>
              </a:ext>
            </a:extLst>
          </p:cNvPr>
          <p:cNvPicPr>
            <a:picLocks noChangeAspect="1"/>
          </p:cNvPicPr>
          <p:nvPr/>
        </p:nvPicPr>
        <p:blipFill>
          <a:blip r:embed="rId4"/>
          <a:stretch>
            <a:fillRect/>
          </a:stretch>
        </p:blipFill>
        <p:spPr>
          <a:xfrm>
            <a:off x="9177032" y="2160749"/>
            <a:ext cx="1647050" cy="1647050"/>
          </a:xfrm>
          <a:prstGeom prst="rect">
            <a:avLst/>
          </a:prstGeom>
        </p:spPr>
      </p:pic>
    </p:spTree>
    <p:extLst>
      <p:ext uri="{BB962C8B-B14F-4D97-AF65-F5344CB8AC3E}">
        <p14:creationId xmlns:p14="http://schemas.microsoft.com/office/powerpoint/2010/main" val="396843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Shape 56"/>
          <p:cNvSpPr/>
          <p:nvPr/>
        </p:nvSpPr>
        <p:spPr>
          <a:xfrm>
            <a:off x="347190" y="1216120"/>
            <a:ext cx="7541216"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     </a:t>
            </a:r>
            <a:endParaRPr sz="2100">
              <a:solidFill>
                <a:schemeClr val="lt1"/>
              </a:solidFill>
              <a:latin typeface="Calibri"/>
              <a:ea typeface="Calibri"/>
              <a:cs typeface="Calibri"/>
              <a:sym typeface="Calibri"/>
            </a:endParaRPr>
          </a:p>
        </p:txBody>
      </p:sp>
      <p:sp>
        <p:nvSpPr>
          <p:cNvPr id="57"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lvl="0" algn="ctr">
              <a:buClr>
                <a:srgbClr val="0073AC"/>
              </a:buClr>
              <a:buSzPts val="3200"/>
            </a:pPr>
            <a:r>
              <a:rPr lang="en-US" sz="4267" dirty="0" err="1">
                <a:solidFill>
                  <a:srgbClr val="0073AC"/>
                </a:solidFill>
                <a:latin typeface="Nunito Sans"/>
                <a:sym typeface="Nunito Sans"/>
              </a:rPr>
              <a:t>Inspiratie</a:t>
            </a:r>
            <a:r>
              <a:rPr lang="en-US" sz="4267" dirty="0">
                <a:solidFill>
                  <a:srgbClr val="0073AC"/>
                </a:solidFill>
                <a:latin typeface="Nunito Sans"/>
                <a:sym typeface="Nunito Sans"/>
              </a:rPr>
              <a:t> </a:t>
            </a:r>
            <a:r>
              <a:rPr lang="en-US" sz="4267" dirty="0" err="1">
                <a:solidFill>
                  <a:srgbClr val="0073AC"/>
                </a:solidFill>
                <a:latin typeface="Nunito Sans"/>
                <a:sym typeface="Nunito Sans"/>
              </a:rPr>
              <a:t>voor</a:t>
            </a:r>
            <a:r>
              <a:rPr lang="en-US" sz="4267" dirty="0">
                <a:solidFill>
                  <a:srgbClr val="0073AC"/>
                </a:solidFill>
                <a:latin typeface="Nunito Sans"/>
                <a:sym typeface="Nunito Sans"/>
              </a:rPr>
              <a:t> </a:t>
            </a:r>
            <a:r>
              <a:rPr lang="en-US" sz="4267" dirty="0" err="1">
                <a:solidFill>
                  <a:srgbClr val="0073AC"/>
                </a:solidFill>
                <a:latin typeface="Nunito Sans"/>
                <a:sym typeface="Nunito Sans"/>
              </a:rPr>
              <a:t>je</a:t>
            </a:r>
            <a:r>
              <a:rPr lang="en-US" sz="4267" dirty="0">
                <a:solidFill>
                  <a:srgbClr val="0073AC"/>
                </a:solidFill>
                <a:latin typeface="Nunito Sans"/>
                <a:sym typeface="Nunito Sans"/>
              </a:rPr>
              <a:t> </a:t>
            </a:r>
            <a:r>
              <a:rPr lang="en-US" sz="4267" dirty="0" err="1">
                <a:solidFill>
                  <a:srgbClr val="0073AC"/>
                </a:solidFill>
                <a:latin typeface="Nunito Sans"/>
                <a:sym typeface="Nunito Sans"/>
              </a:rPr>
              <a:t>prestatiedoelen</a:t>
            </a:r>
            <a:endParaRPr sz="4400" b="0" i="0" u="none" strike="noStrike" cap="none" dirty="0">
              <a:solidFill>
                <a:schemeClr val="lt1"/>
              </a:solidFill>
              <a:latin typeface="Calibri"/>
              <a:ea typeface="Calibri"/>
              <a:cs typeface="Calibri"/>
              <a:sym typeface="Calibri"/>
            </a:endParaRPr>
          </a:p>
        </p:txBody>
      </p:sp>
      <p:sp>
        <p:nvSpPr>
          <p:cNvPr id="58" name="Shape 58"/>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lvl="0"/>
            <a:r>
              <a:rPr lang="nl-NL" sz="2100" b="1" dirty="0">
                <a:solidFill>
                  <a:srgbClr val="595959"/>
                </a:solidFill>
                <a:latin typeface="Nunito Sans"/>
                <a:ea typeface="Nunito Sans"/>
                <a:cs typeface="Nunito Sans"/>
                <a:sym typeface="Nunito Sans"/>
              </a:rPr>
              <a:t>Jouw huidige functie</a:t>
            </a:r>
          </a:p>
          <a:p>
            <a:pPr marL="0" marR="0" lvl="0" indent="0" algn="l" rtl="0">
              <a:spcBef>
                <a:spcPts val="0"/>
              </a:spcBef>
              <a:spcAft>
                <a:spcPts val="0"/>
              </a:spcAft>
              <a:buNone/>
            </a:pPr>
            <a:endParaRPr lang="nl-NL" sz="200" b="1" dirty="0">
              <a:solidFill>
                <a:srgbClr val="595959"/>
              </a:solidFill>
              <a:latin typeface="Nunito Sans"/>
              <a:ea typeface="Nunito Sans"/>
              <a:cs typeface="Nunito Sans"/>
              <a:sym typeface="Nunito Sans"/>
            </a:endParaRPr>
          </a:p>
          <a:p>
            <a:r>
              <a:rPr lang="nl-NL" sz="1600" dirty="0">
                <a:solidFill>
                  <a:srgbClr val="595959"/>
                </a:solidFill>
                <a:latin typeface="Nunito Sans"/>
                <a:ea typeface="Nunito Sans"/>
                <a:cs typeface="Nunito Sans"/>
                <a:sym typeface="Nunito Sans"/>
              </a:rPr>
              <a:t>Wat kun je doen om nog beter te worden in je huidige rol?</a:t>
            </a:r>
            <a:endParaRPr lang="en-US"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lang="en-US"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sp>
        <p:nvSpPr>
          <p:cNvPr id="60" name="Shape 60"/>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endParaRPr sz="2100">
              <a:solidFill>
                <a:schemeClr val="lt1"/>
              </a:solidFill>
              <a:latin typeface="Calibri"/>
              <a:ea typeface="Calibri"/>
              <a:cs typeface="Calibri"/>
              <a:sym typeface="Calibri"/>
            </a:endParaRPr>
          </a:p>
        </p:txBody>
      </p:sp>
      <p:sp>
        <p:nvSpPr>
          <p:cNvPr id="61" name="Shape 61"/>
          <p:cNvSpPr/>
          <p:nvPr/>
        </p:nvSpPr>
        <p:spPr>
          <a:xfrm>
            <a:off x="1314914" y="434485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Eigen doelen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r>
              <a:rPr lang="nl-NL" sz="1600" dirty="0">
                <a:solidFill>
                  <a:srgbClr val="595959"/>
                </a:solidFill>
                <a:latin typeface="Nunito Sans"/>
                <a:ea typeface="Nunito Sans"/>
                <a:cs typeface="Nunito Sans"/>
                <a:sym typeface="Nunito Sans"/>
              </a:rPr>
              <a:t>Wat wil je verder nog bereiken?</a:t>
            </a:r>
            <a:endParaRPr lang="nl-NL" sz="1600" dirty="0">
              <a:solidFill>
                <a:srgbClr val="323232"/>
              </a:solidFill>
              <a:latin typeface="Nunito Sans"/>
              <a:ea typeface="Nunito Sans"/>
              <a:cs typeface="Nunito Sans"/>
              <a:sym typeface="Nunito Sans"/>
            </a:endParaRPr>
          </a:p>
        </p:txBody>
      </p:sp>
      <p:sp>
        <p:nvSpPr>
          <p:cNvPr id="65" name="Shape 65"/>
          <p:cNvSpPr/>
          <p:nvPr/>
        </p:nvSpPr>
        <p:spPr>
          <a:xfrm>
            <a:off x="8198563" y="1216120"/>
            <a:ext cx="3603989"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15" name="Shape 58"/>
          <p:cNvSpPr/>
          <p:nvPr/>
        </p:nvSpPr>
        <p:spPr>
          <a:xfrm>
            <a:off x="1314914" y="3073252"/>
            <a:ext cx="6573492" cy="473282"/>
          </a:xfrm>
          <a:prstGeom prst="rect">
            <a:avLst/>
          </a:prstGeom>
          <a:noFill/>
          <a:ln>
            <a:noFill/>
          </a:ln>
        </p:spPr>
        <p:txBody>
          <a:bodyPr spcFirstLastPara="1" wrap="square" lIns="121850" tIns="60925" rIns="121850" bIns="60925" anchor="t" anchorCtr="0">
            <a:noAutofit/>
          </a:bodyPr>
          <a:lstStyle/>
          <a:p>
            <a:pPr lvl="0"/>
            <a:r>
              <a:rPr lang="nl-NL" sz="2100" b="1" dirty="0">
                <a:solidFill>
                  <a:srgbClr val="595959"/>
                </a:solidFill>
                <a:latin typeface="Nunito Sans"/>
                <a:ea typeface="Nunito Sans"/>
                <a:cs typeface="Nunito Sans"/>
                <a:sym typeface="Nunito Sans"/>
              </a:rPr>
              <a:t>Team- en organisatiedoelen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r>
              <a:rPr lang="nl-NL" sz="1600" dirty="0">
                <a:solidFill>
                  <a:srgbClr val="595959"/>
                </a:solidFill>
                <a:latin typeface="Nunito Sans"/>
                <a:ea typeface="Nunito Sans"/>
                <a:cs typeface="Nunito Sans"/>
                <a:sym typeface="Nunito Sans"/>
              </a:rPr>
              <a:t>Wat kun je bijdragen aan de doelen van jouw team of organisatie?</a:t>
            </a:r>
            <a:br>
              <a:rPr lang="nl-NL" sz="1600" dirty="0">
                <a:solidFill>
                  <a:srgbClr val="595959"/>
                </a:solidFill>
                <a:latin typeface="Nunito Sans"/>
                <a:ea typeface="Nunito Sans"/>
                <a:cs typeface="Nunito Sans"/>
                <a:sym typeface="Nunito Sans"/>
              </a:rPr>
            </a:br>
            <a:endParaRPr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pic>
        <p:nvPicPr>
          <p:cNvPr id="2" name="Google Shape;231;p4">
            <a:extLst>
              <a:ext uri="{FF2B5EF4-FFF2-40B4-BE49-F238E27FC236}">
                <a16:creationId xmlns:a16="http://schemas.microsoft.com/office/drawing/2014/main" id="{F4EDCFB8-7E6A-4105-9980-3103D429F09B}"/>
              </a:ext>
            </a:extLst>
          </p:cNvPr>
          <p:cNvPicPr preferRelativeResize="0"/>
          <p:nvPr/>
        </p:nvPicPr>
        <p:blipFill rotWithShape="1">
          <a:blip r:embed="rId3">
            <a:alphaModFix/>
          </a:blip>
          <a:srcRect/>
          <a:stretch/>
        </p:blipFill>
        <p:spPr>
          <a:xfrm>
            <a:off x="9028702" y="2032674"/>
            <a:ext cx="1943709" cy="1927978"/>
          </a:xfrm>
          <a:prstGeom prst="rect">
            <a:avLst/>
          </a:prstGeom>
          <a:noFill/>
          <a:ln>
            <a:noFill/>
          </a:ln>
        </p:spPr>
      </p:pic>
      <p:pic>
        <p:nvPicPr>
          <p:cNvPr id="14" name="Google Shape;213;p3">
            <a:extLst>
              <a:ext uri="{FF2B5EF4-FFF2-40B4-BE49-F238E27FC236}">
                <a16:creationId xmlns:a16="http://schemas.microsoft.com/office/drawing/2014/main" id="{64591044-E8F1-804C-9440-ABA42B0BBC71}"/>
              </a:ext>
            </a:extLst>
          </p:cNvPr>
          <p:cNvPicPr preferRelativeResize="0"/>
          <p:nvPr/>
        </p:nvPicPr>
        <p:blipFill rotWithShape="1">
          <a:blip r:embed="rId4">
            <a:alphaModFix/>
          </a:blip>
          <a:srcRect/>
          <a:stretch/>
        </p:blipFill>
        <p:spPr>
          <a:xfrm>
            <a:off x="826802" y="1915829"/>
            <a:ext cx="316964" cy="244927"/>
          </a:xfrm>
          <a:prstGeom prst="rect">
            <a:avLst/>
          </a:prstGeom>
          <a:noFill/>
          <a:ln>
            <a:noFill/>
          </a:ln>
        </p:spPr>
      </p:pic>
      <p:pic>
        <p:nvPicPr>
          <p:cNvPr id="16" name="Google Shape;214;p3">
            <a:extLst>
              <a:ext uri="{FF2B5EF4-FFF2-40B4-BE49-F238E27FC236}">
                <a16:creationId xmlns:a16="http://schemas.microsoft.com/office/drawing/2014/main" id="{D99AF76F-6749-664C-B570-57B6C36DB9F8}"/>
              </a:ext>
            </a:extLst>
          </p:cNvPr>
          <p:cNvPicPr preferRelativeResize="0"/>
          <p:nvPr/>
        </p:nvPicPr>
        <p:blipFill rotWithShape="1">
          <a:blip r:embed="rId4">
            <a:alphaModFix/>
          </a:blip>
          <a:srcRect/>
          <a:stretch/>
        </p:blipFill>
        <p:spPr>
          <a:xfrm>
            <a:off x="826802" y="4459031"/>
            <a:ext cx="316964" cy="244927"/>
          </a:xfrm>
          <a:prstGeom prst="rect">
            <a:avLst/>
          </a:prstGeom>
          <a:noFill/>
          <a:ln>
            <a:noFill/>
          </a:ln>
        </p:spPr>
      </p:pic>
      <p:pic>
        <p:nvPicPr>
          <p:cNvPr id="17" name="Google Shape;215;p3">
            <a:extLst>
              <a:ext uri="{FF2B5EF4-FFF2-40B4-BE49-F238E27FC236}">
                <a16:creationId xmlns:a16="http://schemas.microsoft.com/office/drawing/2014/main" id="{0553FDFF-9A0C-384F-B0AC-81911CE37BA9}"/>
              </a:ext>
            </a:extLst>
          </p:cNvPr>
          <p:cNvPicPr preferRelativeResize="0"/>
          <p:nvPr/>
        </p:nvPicPr>
        <p:blipFill rotWithShape="1">
          <a:blip r:embed="rId4">
            <a:alphaModFix/>
          </a:blip>
          <a:srcRect/>
          <a:stretch/>
        </p:blipFill>
        <p:spPr>
          <a:xfrm>
            <a:off x="826802" y="3187430"/>
            <a:ext cx="316964" cy="244927"/>
          </a:xfrm>
          <a:prstGeom prst="rect">
            <a:avLst/>
          </a:prstGeom>
          <a:noFill/>
          <a:ln>
            <a:noFill/>
          </a:ln>
        </p:spPr>
      </p:pic>
    </p:spTree>
    <p:extLst>
      <p:ext uri="{BB962C8B-B14F-4D97-AF65-F5344CB8AC3E}">
        <p14:creationId xmlns:p14="http://schemas.microsoft.com/office/powerpoint/2010/main" val="303825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Shape 56"/>
          <p:cNvSpPr/>
          <p:nvPr/>
        </p:nvSpPr>
        <p:spPr>
          <a:xfrm>
            <a:off x="347190" y="1216120"/>
            <a:ext cx="7541216"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     </a:t>
            </a:r>
            <a:endParaRPr sz="2100">
              <a:solidFill>
                <a:schemeClr val="lt1"/>
              </a:solidFill>
              <a:latin typeface="Calibri"/>
              <a:ea typeface="Calibri"/>
              <a:cs typeface="Calibri"/>
              <a:sym typeface="Calibri"/>
            </a:endParaRPr>
          </a:p>
        </p:txBody>
      </p:sp>
      <p:sp>
        <p:nvSpPr>
          <p:cNvPr id="57"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lvl="0" algn="ctr">
              <a:buClr>
                <a:srgbClr val="0073AC"/>
              </a:buClr>
              <a:buSzPts val="3200"/>
            </a:pPr>
            <a:r>
              <a:rPr lang="en-US" sz="4267" dirty="0" err="1">
                <a:solidFill>
                  <a:srgbClr val="0073AC"/>
                </a:solidFill>
                <a:latin typeface="Nunito Sans"/>
                <a:sym typeface="Nunito Sans"/>
              </a:rPr>
              <a:t>Inspiratie</a:t>
            </a:r>
            <a:r>
              <a:rPr lang="en-US" sz="4267" dirty="0">
                <a:solidFill>
                  <a:srgbClr val="0073AC"/>
                </a:solidFill>
                <a:latin typeface="Nunito Sans"/>
                <a:sym typeface="Nunito Sans"/>
              </a:rPr>
              <a:t> </a:t>
            </a:r>
            <a:r>
              <a:rPr lang="en-US" sz="4267" dirty="0" err="1">
                <a:solidFill>
                  <a:srgbClr val="0073AC"/>
                </a:solidFill>
                <a:latin typeface="Nunito Sans"/>
                <a:sym typeface="Nunito Sans"/>
              </a:rPr>
              <a:t>voor</a:t>
            </a:r>
            <a:r>
              <a:rPr lang="en-US" sz="4267" dirty="0">
                <a:solidFill>
                  <a:srgbClr val="0073AC"/>
                </a:solidFill>
                <a:latin typeface="Nunito Sans"/>
                <a:sym typeface="Nunito Sans"/>
              </a:rPr>
              <a:t> </a:t>
            </a:r>
            <a:r>
              <a:rPr lang="en-US" sz="4267" dirty="0" err="1">
                <a:solidFill>
                  <a:srgbClr val="0073AC"/>
                </a:solidFill>
                <a:latin typeface="Nunito Sans"/>
                <a:sym typeface="Nunito Sans"/>
              </a:rPr>
              <a:t>je</a:t>
            </a:r>
            <a:r>
              <a:rPr lang="en-US" sz="4267" dirty="0">
                <a:solidFill>
                  <a:srgbClr val="0073AC"/>
                </a:solidFill>
                <a:latin typeface="Nunito Sans"/>
                <a:sym typeface="Nunito Sans"/>
              </a:rPr>
              <a:t> </a:t>
            </a:r>
            <a:r>
              <a:rPr lang="en-US" sz="4267" dirty="0" err="1">
                <a:solidFill>
                  <a:srgbClr val="0073AC"/>
                </a:solidFill>
                <a:latin typeface="Nunito Sans"/>
                <a:sym typeface="Nunito Sans"/>
              </a:rPr>
              <a:t>ontwikkeldoelen</a:t>
            </a:r>
            <a:endParaRPr sz="4400" b="0" i="0" u="none" strike="noStrike" cap="none" dirty="0">
              <a:solidFill>
                <a:schemeClr val="lt1"/>
              </a:solidFill>
              <a:latin typeface="Calibri"/>
              <a:ea typeface="Calibri"/>
              <a:cs typeface="Calibri"/>
              <a:sym typeface="Calibri"/>
            </a:endParaRPr>
          </a:p>
        </p:txBody>
      </p:sp>
      <p:sp>
        <p:nvSpPr>
          <p:cNvPr id="58" name="Shape 58"/>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lvl="0"/>
            <a:r>
              <a:rPr lang="nl-NL" sz="2100" b="1" dirty="0">
                <a:solidFill>
                  <a:srgbClr val="595959"/>
                </a:solidFill>
                <a:latin typeface="Nunito Sans"/>
                <a:ea typeface="Nunito Sans"/>
                <a:cs typeface="Nunito Sans"/>
                <a:sym typeface="Nunito Sans"/>
              </a:rPr>
              <a:t>Competenties en kernwaarden</a:t>
            </a:r>
          </a:p>
          <a:p>
            <a:pPr marL="0" marR="0" lvl="0" indent="0" algn="l" rtl="0">
              <a:spcBef>
                <a:spcPts val="0"/>
              </a:spcBef>
              <a:spcAft>
                <a:spcPts val="0"/>
              </a:spcAft>
              <a:buNone/>
            </a:pPr>
            <a:endParaRPr lang="nl-NL" sz="200" b="1" dirty="0">
              <a:solidFill>
                <a:srgbClr val="595959"/>
              </a:solidFill>
              <a:latin typeface="Nunito Sans"/>
              <a:ea typeface="Nunito Sans"/>
              <a:cs typeface="Nunito Sans"/>
              <a:sym typeface="Nunito Sans"/>
            </a:endParaRPr>
          </a:p>
          <a:p>
            <a:pPr lvl="0"/>
            <a:r>
              <a:rPr lang="nl-NL" sz="1600" dirty="0">
                <a:solidFill>
                  <a:srgbClr val="595959"/>
                </a:solidFill>
                <a:latin typeface="Nunito Sans"/>
                <a:ea typeface="Nunito Sans"/>
                <a:cs typeface="Nunito Sans"/>
                <a:sym typeface="Nunito Sans"/>
              </a:rPr>
              <a:t>Wat wil je nog verder ontwikkelen?</a:t>
            </a:r>
            <a:br>
              <a:rPr lang="nl-NL" sz="1600" dirty="0">
                <a:solidFill>
                  <a:srgbClr val="595959"/>
                </a:solidFill>
                <a:latin typeface="Nunito Sans"/>
                <a:ea typeface="Nunito Sans"/>
                <a:cs typeface="Nunito Sans"/>
                <a:sym typeface="Nunito Sans"/>
              </a:rPr>
            </a:br>
            <a:endParaRPr lang="nl-NL" sz="16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lang="en-US"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sp>
        <p:nvSpPr>
          <p:cNvPr id="60" name="Shape 60"/>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endParaRPr sz="2100">
              <a:solidFill>
                <a:schemeClr val="lt1"/>
              </a:solidFill>
              <a:latin typeface="Calibri"/>
              <a:ea typeface="Calibri"/>
              <a:cs typeface="Calibri"/>
              <a:sym typeface="Calibri"/>
            </a:endParaRPr>
          </a:p>
        </p:txBody>
      </p:sp>
      <p:sp>
        <p:nvSpPr>
          <p:cNvPr id="61" name="Shape 61"/>
          <p:cNvSpPr/>
          <p:nvPr/>
        </p:nvSpPr>
        <p:spPr>
          <a:xfrm>
            <a:off x="1314914" y="3904831"/>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Opleidingen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pPr lvl="0"/>
            <a:r>
              <a:rPr lang="nl-NL" sz="1600" dirty="0">
                <a:solidFill>
                  <a:srgbClr val="595959"/>
                </a:solidFill>
                <a:latin typeface="Nunito Sans"/>
                <a:ea typeface="Nunito Sans"/>
                <a:cs typeface="Nunito Sans"/>
                <a:sym typeface="Nunito Sans"/>
              </a:rPr>
              <a:t>Welke opleiding wil je eventueel volgen?</a:t>
            </a:r>
            <a:br>
              <a:rPr lang="nl-NL" sz="1600" dirty="0">
                <a:solidFill>
                  <a:srgbClr val="595959"/>
                </a:solidFill>
                <a:latin typeface="Nunito Sans"/>
                <a:ea typeface="Nunito Sans"/>
                <a:cs typeface="Nunito Sans"/>
                <a:sym typeface="Nunito Sans"/>
              </a:rPr>
            </a:br>
            <a:endParaRPr lang="nl-NL" sz="1600" dirty="0">
              <a:solidFill>
                <a:srgbClr val="595959"/>
              </a:solidFill>
            </a:endParaRPr>
          </a:p>
        </p:txBody>
      </p:sp>
      <p:sp>
        <p:nvSpPr>
          <p:cNvPr id="65" name="Shape 65"/>
          <p:cNvSpPr/>
          <p:nvPr/>
        </p:nvSpPr>
        <p:spPr>
          <a:xfrm>
            <a:off x="8198563" y="1216120"/>
            <a:ext cx="3603989"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15" name="Shape 58"/>
          <p:cNvSpPr/>
          <p:nvPr/>
        </p:nvSpPr>
        <p:spPr>
          <a:xfrm>
            <a:off x="1314914" y="2836396"/>
            <a:ext cx="6573492" cy="473282"/>
          </a:xfrm>
          <a:prstGeom prst="rect">
            <a:avLst/>
          </a:prstGeom>
          <a:noFill/>
          <a:ln>
            <a:noFill/>
          </a:ln>
        </p:spPr>
        <p:txBody>
          <a:bodyPr spcFirstLastPara="1" wrap="square" lIns="121850" tIns="60925" rIns="121850" bIns="60925" anchor="t" anchorCtr="0">
            <a:noAutofit/>
          </a:bodyPr>
          <a:lstStyle/>
          <a:p>
            <a:pPr lvl="0"/>
            <a:r>
              <a:rPr lang="nl-NL" sz="2100" b="1" dirty="0">
                <a:solidFill>
                  <a:srgbClr val="595959"/>
                </a:solidFill>
                <a:latin typeface="Nunito Sans"/>
                <a:ea typeface="Nunito Sans"/>
                <a:cs typeface="Nunito Sans"/>
                <a:sym typeface="Nunito Sans"/>
              </a:rPr>
              <a:t>Loopbaanontwikkeling</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pPr lvl="0"/>
            <a:r>
              <a:rPr lang="nl-NL" sz="1600" dirty="0">
                <a:solidFill>
                  <a:srgbClr val="595959"/>
                </a:solidFill>
                <a:latin typeface="Nunito Sans"/>
                <a:ea typeface="Nunito Sans"/>
                <a:cs typeface="Nunito Sans"/>
                <a:sym typeface="Nunito Sans"/>
              </a:rPr>
              <a:t>Wil je eventueel een volgende stap zetten in je loopbaan?</a:t>
            </a:r>
            <a:br>
              <a:rPr lang="nl-NL" sz="1600" dirty="0">
                <a:solidFill>
                  <a:srgbClr val="595959"/>
                </a:solidFill>
                <a:latin typeface="Nunito Sans"/>
                <a:ea typeface="Nunito Sans"/>
                <a:cs typeface="Nunito Sans"/>
                <a:sym typeface="Nunito Sans"/>
              </a:rPr>
            </a:br>
            <a:endParaRPr lang="nl-NL" sz="16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pic>
        <p:nvPicPr>
          <p:cNvPr id="14" name="Google Shape;213;p3">
            <a:extLst>
              <a:ext uri="{FF2B5EF4-FFF2-40B4-BE49-F238E27FC236}">
                <a16:creationId xmlns:a16="http://schemas.microsoft.com/office/drawing/2014/main" id="{64591044-E8F1-804C-9440-ABA42B0BBC71}"/>
              </a:ext>
            </a:extLst>
          </p:cNvPr>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16" name="Google Shape;214;p3">
            <a:extLst>
              <a:ext uri="{FF2B5EF4-FFF2-40B4-BE49-F238E27FC236}">
                <a16:creationId xmlns:a16="http://schemas.microsoft.com/office/drawing/2014/main" id="{D99AF76F-6749-664C-B570-57B6C36DB9F8}"/>
              </a:ext>
            </a:extLst>
          </p:cNvPr>
          <p:cNvPicPr preferRelativeResize="0"/>
          <p:nvPr/>
        </p:nvPicPr>
        <p:blipFill rotWithShape="1">
          <a:blip r:embed="rId3">
            <a:alphaModFix/>
          </a:blip>
          <a:srcRect/>
          <a:stretch/>
        </p:blipFill>
        <p:spPr>
          <a:xfrm>
            <a:off x="826802" y="4019009"/>
            <a:ext cx="316964" cy="244927"/>
          </a:xfrm>
          <a:prstGeom prst="rect">
            <a:avLst/>
          </a:prstGeom>
          <a:noFill/>
          <a:ln>
            <a:noFill/>
          </a:ln>
        </p:spPr>
      </p:pic>
      <p:pic>
        <p:nvPicPr>
          <p:cNvPr id="17" name="Google Shape;215;p3">
            <a:extLst>
              <a:ext uri="{FF2B5EF4-FFF2-40B4-BE49-F238E27FC236}">
                <a16:creationId xmlns:a16="http://schemas.microsoft.com/office/drawing/2014/main" id="{0553FDFF-9A0C-384F-B0AC-81911CE37BA9}"/>
              </a:ext>
            </a:extLst>
          </p:cNvPr>
          <p:cNvPicPr preferRelativeResize="0"/>
          <p:nvPr/>
        </p:nvPicPr>
        <p:blipFill rotWithShape="1">
          <a:blip r:embed="rId3">
            <a:alphaModFix/>
          </a:blip>
          <a:srcRect/>
          <a:stretch/>
        </p:blipFill>
        <p:spPr>
          <a:xfrm>
            <a:off x="826802" y="2950574"/>
            <a:ext cx="316964" cy="244927"/>
          </a:xfrm>
          <a:prstGeom prst="rect">
            <a:avLst/>
          </a:prstGeom>
          <a:noFill/>
          <a:ln>
            <a:noFill/>
          </a:ln>
        </p:spPr>
      </p:pic>
      <p:sp>
        <p:nvSpPr>
          <p:cNvPr id="13" name="Shape 61">
            <a:extLst>
              <a:ext uri="{FF2B5EF4-FFF2-40B4-BE49-F238E27FC236}">
                <a16:creationId xmlns:a16="http://schemas.microsoft.com/office/drawing/2014/main" id="{F3339F7E-5F75-8B40-A1A2-C2F0B758CE85}"/>
              </a:ext>
            </a:extLst>
          </p:cNvPr>
          <p:cNvSpPr/>
          <p:nvPr/>
        </p:nvSpPr>
        <p:spPr>
          <a:xfrm>
            <a:off x="1314914" y="4927109"/>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Persoonlijke ontwikkeling</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pPr lvl="0"/>
            <a:r>
              <a:rPr lang="nl-NL" sz="1600" dirty="0">
                <a:solidFill>
                  <a:srgbClr val="595959"/>
                </a:solidFill>
                <a:latin typeface="Nunito Sans"/>
                <a:ea typeface="Nunito Sans"/>
                <a:cs typeface="Nunito Sans"/>
                <a:sym typeface="Nunito Sans"/>
              </a:rPr>
              <a:t>Wat wil je eventueel zelf nog verder ontwikkelen?</a:t>
            </a:r>
            <a:endParaRPr lang="nl-NL" sz="1600" dirty="0">
              <a:solidFill>
                <a:srgbClr val="595959"/>
              </a:solidFill>
            </a:endParaRPr>
          </a:p>
        </p:txBody>
      </p:sp>
      <p:pic>
        <p:nvPicPr>
          <p:cNvPr id="18" name="Google Shape;214;p3">
            <a:extLst>
              <a:ext uri="{FF2B5EF4-FFF2-40B4-BE49-F238E27FC236}">
                <a16:creationId xmlns:a16="http://schemas.microsoft.com/office/drawing/2014/main" id="{E9981317-94F5-3649-989D-08A12E97C957}"/>
              </a:ext>
            </a:extLst>
          </p:cNvPr>
          <p:cNvPicPr preferRelativeResize="0"/>
          <p:nvPr/>
        </p:nvPicPr>
        <p:blipFill rotWithShape="1">
          <a:blip r:embed="rId3">
            <a:alphaModFix/>
          </a:blip>
          <a:srcRect/>
          <a:stretch/>
        </p:blipFill>
        <p:spPr>
          <a:xfrm>
            <a:off x="826802" y="5041287"/>
            <a:ext cx="316964" cy="244927"/>
          </a:xfrm>
          <a:prstGeom prst="rect">
            <a:avLst/>
          </a:prstGeom>
          <a:noFill/>
          <a:ln>
            <a:noFill/>
          </a:ln>
        </p:spPr>
      </p:pic>
      <p:pic>
        <p:nvPicPr>
          <p:cNvPr id="19" name="Afbeelding 18">
            <a:extLst>
              <a:ext uri="{FF2B5EF4-FFF2-40B4-BE49-F238E27FC236}">
                <a16:creationId xmlns:a16="http://schemas.microsoft.com/office/drawing/2014/main" id="{3BEE21A1-D403-624E-8BF5-4E9FF010B72B}"/>
              </a:ext>
            </a:extLst>
          </p:cNvPr>
          <p:cNvPicPr>
            <a:picLocks noChangeAspect="1"/>
          </p:cNvPicPr>
          <p:nvPr/>
        </p:nvPicPr>
        <p:blipFill>
          <a:blip r:embed="rId4"/>
          <a:stretch>
            <a:fillRect/>
          </a:stretch>
        </p:blipFill>
        <p:spPr>
          <a:xfrm>
            <a:off x="9048057" y="2234837"/>
            <a:ext cx="1905000" cy="1676400"/>
          </a:xfrm>
          <a:prstGeom prst="rect">
            <a:avLst/>
          </a:prstGeom>
        </p:spPr>
      </p:pic>
    </p:spTree>
    <p:extLst>
      <p:ext uri="{BB962C8B-B14F-4D97-AF65-F5344CB8AC3E}">
        <p14:creationId xmlns:p14="http://schemas.microsoft.com/office/powerpoint/2010/main" val="298132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Shape 56"/>
          <p:cNvSpPr/>
          <p:nvPr/>
        </p:nvSpPr>
        <p:spPr>
          <a:xfrm>
            <a:off x="347190" y="1216120"/>
            <a:ext cx="7541216"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     </a:t>
            </a:r>
            <a:endParaRPr sz="2100">
              <a:solidFill>
                <a:schemeClr val="lt1"/>
              </a:solidFill>
              <a:latin typeface="Calibri"/>
              <a:ea typeface="Calibri"/>
              <a:cs typeface="Calibri"/>
              <a:sym typeface="Calibri"/>
            </a:endParaRPr>
          </a:p>
        </p:txBody>
      </p:sp>
      <p:sp>
        <p:nvSpPr>
          <p:cNvPr id="57"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lvl="0" algn="ctr">
              <a:buClr>
                <a:srgbClr val="0073AC"/>
              </a:buClr>
              <a:buSzPts val="3200"/>
            </a:pPr>
            <a:r>
              <a:rPr lang="en-US" sz="4267" dirty="0" err="1">
                <a:solidFill>
                  <a:srgbClr val="0073AC"/>
                </a:solidFill>
                <a:latin typeface="Nunito Sans"/>
                <a:sym typeface="Nunito Sans"/>
              </a:rPr>
              <a:t>Algemene</a:t>
            </a:r>
            <a:r>
              <a:rPr lang="en-US" sz="4267" dirty="0">
                <a:solidFill>
                  <a:srgbClr val="0073AC"/>
                </a:solidFill>
                <a:latin typeface="Nunito Sans"/>
                <a:sym typeface="Nunito Sans"/>
              </a:rPr>
              <a:t> tips</a:t>
            </a:r>
            <a:endParaRPr sz="4400" b="0" i="0" u="none" strike="noStrike" cap="none" dirty="0">
              <a:solidFill>
                <a:schemeClr val="lt1"/>
              </a:solidFill>
              <a:latin typeface="Calibri"/>
              <a:ea typeface="Calibri"/>
              <a:cs typeface="Calibri"/>
              <a:sym typeface="Calibri"/>
            </a:endParaRPr>
          </a:p>
        </p:txBody>
      </p:sp>
      <p:sp>
        <p:nvSpPr>
          <p:cNvPr id="58" name="Shape 58"/>
          <p:cNvSpPr/>
          <p:nvPr/>
        </p:nvSpPr>
        <p:spPr>
          <a:xfrm>
            <a:off x="1314915" y="1826584"/>
            <a:ext cx="6374285" cy="473282"/>
          </a:xfrm>
          <a:prstGeom prst="rect">
            <a:avLst/>
          </a:prstGeom>
          <a:noFill/>
          <a:ln>
            <a:noFill/>
          </a:ln>
        </p:spPr>
        <p:txBody>
          <a:bodyPr spcFirstLastPara="1" wrap="square" lIns="121850" tIns="60925" rIns="121850" bIns="60925" anchor="t" anchorCtr="0">
            <a:noAutofit/>
          </a:bodyPr>
          <a:lstStyle/>
          <a:p>
            <a:pPr lvl="0"/>
            <a:r>
              <a:rPr lang="nl-NL" sz="2100" b="1" dirty="0">
                <a:solidFill>
                  <a:srgbClr val="595959"/>
                </a:solidFill>
                <a:latin typeface="Nunito Sans"/>
                <a:ea typeface="Nunito Sans"/>
                <a:cs typeface="Nunito Sans"/>
                <a:sym typeface="Nunito Sans"/>
              </a:rPr>
              <a:t>Focus! Start niet met teveel doelen</a:t>
            </a:r>
          </a:p>
          <a:p>
            <a:pPr marL="0" marR="0" lvl="0" indent="0" algn="l" rtl="0">
              <a:spcBef>
                <a:spcPts val="0"/>
              </a:spcBef>
              <a:spcAft>
                <a:spcPts val="0"/>
              </a:spcAft>
              <a:buNone/>
            </a:pPr>
            <a:endParaRPr lang="nl-NL" sz="200" b="1" dirty="0">
              <a:solidFill>
                <a:srgbClr val="595959"/>
              </a:solidFill>
              <a:latin typeface="Nunito Sans"/>
              <a:ea typeface="Nunito Sans"/>
              <a:cs typeface="Nunito Sans"/>
              <a:sym typeface="Nunito Sans"/>
            </a:endParaRPr>
          </a:p>
          <a:p>
            <a:r>
              <a:rPr lang="nl-NL" sz="1600" dirty="0">
                <a:solidFill>
                  <a:srgbClr val="595959"/>
                </a:solidFill>
                <a:latin typeface="Nunito Sans"/>
                <a:ea typeface="Nunito Sans"/>
                <a:cs typeface="Nunito Sans"/>
                <a:sym typeface="Nunito Sans"/>
              </a:rPr>
              <a:t>Stel vooral doelen waar je nu mee aan de slag kan</a:t>
            </a:r>
            <a:endParaRPr lang="en-US"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lang="en-US"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sp>
        <p:nvSpPr>
          <p:cNvPr id="60" name="Shape 60"/>
          <p:cNvSpPr/>
          <p:nvPr/>
        </p:nvSpPr>
        <p:spPr>
          <a:xfrm>
            <a:off x="1314915" y="248701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endParaRPr sz="2100">
              <a:solidFill>
                <a:schemeClr val="lt1"/>
              </a:solidFill>
              <a:latin typeface="Calibri"/>
              <a:ea typeface="Calibri"/>
              <a:cs typeface="Calibri"/>
              <a:sym typeface="Calibri"/>
            </a:endParaRPr>
          </a:p>
        </p:txBody>
      </p:sp>
      <p:sp>
        <p:nvSpPr>
          <p:cNvPr id="61" name="Shape 61"/>
          <p:cNvSpPr/>
          <p:nvPr/>
        </p:nvSpPr>
        <p:spPr>
          <a:xfrm>
            <a:off x="1314914" y="4344853"/>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Prik een vast moment om te reflecteren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r>
              <a:rPr lang="nl-NL" sz="1600" dirty="0">
                <a:solidFill>
                  <a:srgbClr val="595959"/>
                </a:solidFill>
                <a:latin typeface="Nunito Sans"/>
                <a:ea typeface="Nunito Sans"/>
                <a:cs typeface="Nunito Sans"/>
                <a:sym typeface="Nunito Sans"/>
              </a:rPr>
              <a:t>Houd je plan top of mind en bespreek dit regelmatig met je </a:t>
            </a:r>
            <a:endParaRPr lang="nl-NL" sz="1600" dirty="0">
              <a:solidFill>
                <a:srgbClr val="323232"/>
              </a:solidFill>
              <a:latin typeface="Nunito Sans"/>
              <a:ea typeface="Nunito Sans"/>
              <a:cs typeface="Nunito Sans"/>
              <a:sym typeface="Nunito Sans"/>
            </a:endParaRPr>
          </a:p>
        </p:txBody>
      </p:sp>
      <p:sp>
        <p:nvSpPr>
          <p:cNvPr id="65" name="Shape 65"/>
          <p:cNvSpPr/>
          <p:nvPr/>
        </p:nvSpPr>
        <p:spPr>
          <a:xfrm>
            <a:off x="8198563" y="1216120"/>
            <a:ext cx="3603989"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15" name="Shape 58"/>
          <p:cNvSpPr/>
          <p:nvPr/>
        </p:nvSpPr>
        <p:spPr>
          <a:xfrm>
            <a:off x="1314914" y="3073252"/>
            <a:ext cx="6573492" cy="473282"/>
          </a:xfrm>
          <a:prstGeom prst="rect">
            <a:avLst/>
          </a:prstGeom>
          <a:noFill/>
          <a:ln>
            <a:noFill/>
          </a:ln>
        </p:spPr>
        <p:txBody>
          <a:bodyPr spcFirstLastPara="1" wrap="square" lIns="121850" tIns="60925" rIns="121850" bIns="60925" anchor="t" anchorCtr="0">
            <a:noAutofit/>
          </a:bodyPr>
          <a:lstStyle/>
          <a:p>
            <a:pPr lvl="0"/>
            <a:r>
              <a:rPr lang="nl-NL" sz="2100" b="1" dirty="0">
                <a:solidFill>
                  <a:srgbClr val="595959"/>
                </a:solidFill>
                <a:latin typeface="Nunito Sans"/>
                <a:ea typeface="Nunito Sans"/>
                <a:cs typeface="Nunito Sans"/>
                <a:sym typeface="Nunito Sans"/>
              </a:rPr>
              <a:t>Knip doelen op in haalbare stappen</a:t>
            </a:r>
          </a:p>
          <a:p>
            <a:pPr marL="0" marR="0" lvl="0" indent="0" algn="l" rtl="0">
              <a:spcBef>
                <a:spcPts val="0"/>
              </a:spcBef>
              <a:spcAft>
                <a:spcPts val="0"/>
              </a:spcAft>
              <a:buNone/>
            </a:pPr>
            <a:endParaRPr sz="200" b="1" dirty="0">
              <a:solidFill>
                <a:srgbClr val="595959"/>
              </a:solidFill>
              <a:latin typeface="Nunito Sans"/>
              <a:ea typeface="Nunito Sans"/>
              <a:cs typeface="Nunito Sans"/>
              <a:sym typeface="Nunito Sans"/>
            </a:endParaRPr>
          </a:p>
          <a:p>
            <a:r>
              <a:rPr lang="nl-NL" sz="1600" dirty="0">
                <a:solidFill>
                  <a:srgbClr val="595959"/>
                </a:solidFill>
                <a:latin typeface="Nunito Sans"/>
                <a:ea typeface="Nunito Sans"/>
                <a:cs typeface="Nunito Sans"/>
                <a:sym typeface="Nunito Sans"/>
              </a:rPr>
              <a:t>Door doelen smart te maken, vergroot je de kans op succes</a:t>
            </a:r>
            <a:endParaRPr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sz="2100" dirty="0">
              <a:solidFill>
                <a:srgbClr val="323232"/>
              </a:solidFill>
              <a:latin typeface="Nunito Sans"/>
              <a:ea typeface="Nunito Sans"/>
              <a:cs typeface="Nunito Sans"/>
              <a:sym typeface="Nunito Sans"/>
            </a:endParaRPr>
          </a:p>
        </p:txBody>
      </p:sp>
      <p:pic>
        <p:nvPicPr>
          <p:cNvPr id="14" name="Google Shape;213;p3">
            <a:extLst>
              <a:ext uri="{FF2B5EF4-FFF2-40B4-BE49-F238E27FC236}">
                <a16:creationId xmlns:a16="http://schemas.microsoft.com/office/drawing/2014/main" id="{64591044-E8F1-804C-9440-ABA42B0BBC71}"/>
              </a:ext>
            </a:extLst>
          </p:cNvPr>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16" name="Google Shape;214;p3">
            <a:extLst>
              <a:ext uri="{FF2B5EF4-FFF2-40B4-BE49-F238E27FC236}">
                <a16:creationId xmlns:a16="http://schemas.microsoft.com/office/drawing/2014/main" id="{D99AF76F-6749-664C-B570-57B6C36DB9F8}"/>
              </a:ext>
            </a:extLst>
          </p:cNvPr>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17" name="Google Shape;215;p3">
            <a:extLst>
              <a:ext uri="{FF2B5EF4-FFF2-40B4-BE49-F238E27FC236}">
                <a16:creationId xmlns:a16="http://schemas.microsoft.com/office/drawing/2014/main" id="{0553FDFF-9A0C-384F-B0AC-81911CE37BA9}"/>
              </a:ext>
            </a:extLst>
          </p:cNvPr>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13" name="Shape 209">
            <a:extLst>
              <a:ext uri="{FF2B5EF4-FFF2-40B4-BE49-F238E27FC236}">
                <a16:creationId xmlns:a16="http://schemas.microsoft.com/office/drawing/2014/main" id="{988C23C0-E7B3-C04A-BDBE-7623831951F8}"/>
              </a:ext>
            </a:extLst>
          </p:cNvPr>
          <p:cNvPicPr preferRelativeResize="0"/>
          <p:nvPr/>
        </p:nvPicPr>
        <p:blipFill rotWithShape="1">
          <a:blip r:embed="rId4">
            <a:alphaModFix/>
          </a:blip>
          <a:srcRect/>
          <a:stretch/>
        </p:blipFill>
        <p:spPr>
          <a:xfrm>
            <a:off x="8908526" y="2215392"/>
            <a:ext cx="2184061" cy="2189002"/>
          </a:xfrm>
          <a:prstGeom prst="rect">
            <a:avLst/>
          </a:prstGeom>
          <a:noFill/>
          <a:ln>
            <a:noFill/>
          </a:ln>
        </p:spPr>
      </p:pic>
    </p:spTree>
    <p:extLst>
      <p:ext uri="{BB962C8B-B14F-4D97-AF65-F5344CB8AC3E}">
        <p14:creationId xmlns:p14="http://schemas.microsoft.com/office/powerpoint/2010/main" val="242913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nl-NL" sz="4200" b="1" dirty="0">
                <a:latin typeface="Nunito Sans"/>
                <a:ea typeface="Nunito Sans"/>
                <a:cs typeface="Nunito Sans"/>
                <a:sym typeface="Nunito Sans"/>
              </a:rPr>
              <a:t>Hoe ondersteunt </a:t>
            </a:r>
            <a:r>
              <a:rPr lang="nl-NL" sz="4200" b="1" dirty="0" err="1">
                <a:latin typeface="Nunito Sans"/>
                <a:ea typeface="Nunito Sans"/>
                <a:cs typeface="Nunito Sans"/>
                <a:sym typeface="Nunito Sans"/>
              </a:rPr>
              <a:t>Dialog</a:t>
            </a:r>
            <a:r>
              <a:rPr lang="nl-NL" sz="4200" b="1" dirty="0">
                <a:latin typeface="Nunito Sans"/>
                <a:ea typeface="Nunito Sans"/>
                <a:cs typeface="Nunito Sans"/>
                <a:sym typeface="Nunito Sans"/>
              </a:rPr>
              <a:t> jou? (demo)</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pic>
        <p:nvPicPr>
          <p:cNvPr id="8" name="Afbeelding 7">
            <a:hlinkClick r:id="rId5"/>
            <a:extLst>
              <a:ext uri="{FF2B5EF4-FFF2-40B4-BE49-F238E27FC236}">
                <a16:creationId xmlns:a16="http://schemas.microsoft.com/office/drawing/2014/main" id="{E013A295-55AA-C74A-8521-03289E83711E}"/>
              </a:ext>
            </a:extLst>
          </p:cNvPr>
          <p:cNvPicPr>
            <a:picLocks noChangeAspect="1"/>
          </p:cNvPicPr>
          <p:nvPr/>
        </p:nvPicPr>
        <p:blipFill>
          <a:blip r:embed="rId6"/>
          <a:srcRect/>
          <a:stretch/>
        </p:blipFill>
        <p:spPr>
          <a:xfrm>
            <a:off x="6838122" y="4006907"/>
            <a:ext cx="5353878" cy="2873042"/>
          </a:xfrm>
          <a:prstGeom prst="rect">
            <a:avLst/>
          </a:prstGeom>
        </p:spPr>
      </p:pic>
    </p:spTree>
    <p:extLst>
      <p:ext uri="{BB962C8B-B14F-4D97-AF65-F5344CB8AC3E}">
        <p14:creationId xmlns:p14="http://schemas.microsoft.com/office/powerpoint/2010/main" val="238836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Q&amp;A – </a:t>
            </a:r>
            <a:r>
              <a:rPr lang="en-US" sz="4400" dirty="0" err="1">
                <a:solidFill>
                  <a:srgbClr val="0073AC"/>
                </a:solidFill>
                <a:latin typeface="Nunito Sans"/>
                <a:ea typeface="Nunito Sans"/>
                <a:cs typeface="Nunito Sans"/>
                <a:sym typeface="Nunito Sans"/>
              </a:rPr>
              <a:t>Persoonlijk</a:t>
            </a:r>
            <a:r>
              <a:rPr lang="en-US" sz="4400" dirty="0">
                <a:solidFill>
                  <a:srgbClr val="0073AC"/>
                </a:solidFill>
                <a:latin typeface="Nunito Sans"/>
                <a:ea typeface="Nunito Sans"/>
                <a:cs typeface="Nunito Sans"/>
                <a:sym typeface="Nunito Sans"/>
              </a:rPr>
              <a:t> plan</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4" name="Tabel 3">
            <a:extLst>
              <a:ext uri="{FF2B5EF4-FFF2-40B4-BE49-F238E27FC236}">
                <a16:creationId xmlns:a16="http://schemas.microsoft.com/office/drawing/2014/main" id="{D9175072-ABB3-3A40-98A2-A6C8B61D11C0}"/>
              </a:ext>
            </a:extLst>
          </p:cNvPr>
          <p:cNvGraphicFramePr>
            <a:graphicFrameLocks noGrp="1"/>
          </p:cNvGraphicFramePr>
          <p:nvPr/>
        </p:nvGraphicFramePr>
        <p:xfrm>
          <a:off x="623348" y="1215456"/>
          <a:ext cx="10989532" cy="4762440"/>
        </p:xfrm>
        <a:graphic>
          <a:graphicData uri="http://schemas.openxmlformats.org/drawingml/2006/table">
            <a:tbl>
              <a:tblPr firstRow="1" bandRow="1">
                <a:tableStyleId>{5C22544A-7EE6-4342-B048-85BDC9FD1C3A}</a:tableStyleId>
              </a:tblPr>
              <a:tblGrid>
                <a:gridCol w="5494766">
                  <a:extLst>
                    <a:ext uri="{9D8B030D-6E8A-4147-A177-3AD203B41FA5}">
                      <a16:colId xmlns:a16="http://schemas.microsoft.com/office/drawing/2014/main" val="3210558501"/>
                    </a:ext>
                  </a:extLst>
                </a:gridCol>
                <a:gridCol w="5494766">
                  <a:extLst>
                    <a:ext uri="{9D8B030D-6E8A-4147-A177-3AD203B41FA5}">
                      <a16:colId xmlns:a16="http://schemas.microsoft.com/office/drawing/2014/main" val="1482976553"/>
                    </a:ext>
                  </a:extLst>
                </a:gridCol>
              </a:tblGrid>
              <a:tr h="396870">
                <a:tc>
                  <a:txBody>
                    <a:bodyPr/>
                    <a:lstStyle/>
                    <a:p>
                      <a:r>
                        <a:rPr lang="nl-NL" dirty="0">
                          <a:latin typeface="Nunito Sans" pitchFamily="2" charset="77"/>
                        </a:rPr>
                        <a:t>Vraag</a:t>
                      </a:r>
                    </a:p>
                  </a:txBody>
                  <a:tcPr>
                    <a:solidFill>
                      <a:srgbClr val="2673AC"/>
                    </a:solidFill>
                  </a:tcPr>
                </a:tc>
                <a:tc>
                  <a:txBody>
                    <a:bodyPr/>
                    <a:lstStyle/>
                    <a:p>
                      <a:r>
                        <a:rPr lang="nl-NL" dirty="0">
                          <a:latin typeface="Nunito Sans" pitchFamily="2" charset="77"/>
                        </a:rPr>
                        <a:t>Antwoord</a:t>
                      </a:r>
                    </a:p>
                  </a:txBody>
                  <a:tcPr>
                    <a:solidFill>
                      <a:srgbClr val="2673AC"/>
                    </a:solidFill>
                  </a:tcPr>
                </a:tc>
                <a:extLst>
                  <a:ext uri="{0D108BD9-81ED-4DB2-BD59-A6C34878D82A}">
                    <a16:rowId xmlns:a16="http://schemas.microsoft.com/office/drawing/2014/main" val="4059519743"/>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01922221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80901739"/>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43051307"/>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673541590"/>
                  </a:ext>
                </a:extLst>
              </a:tr>
              <a:tr h="396870">
                <a:tc>
                  <a:txBody>
                    <a:bodyPr/>
                    <a:lstStyle/>
                    <a:p>
                      <a:endParaRPr lang="nl-NL" dirty="0">
                        <a:solidFill>
                          <a:srgbClr val="595959"/>
                        </a:solidFill>
                        <a:latin typeface="Nunito Sans" pitchFamily="2" charset="77"/>
                      </a:endParaRPr>
                    </a:p>
                  </a:txBody>
                  <a:tcPr/>
                </a:tc>
                <a:tc>
                  <a:txBody>
                    <a:bodyPr/>
                    <a:lstStyle/>
                    <a:p>
                      <a:endParaRPr lang="nl-NL">
                        <a:solidFill>
                          <a:srgbClr val="595959"/>
                        </a:solidFill>
                        <a:latin typeface="Nunito Sans" pitchFamily="2" charset="77"/>
                      </a:endParaRPr>
                    </a:p>
                  </a:txBody>
                  <a:tcPr/>
                </a:tc>
                <a:extLst>
                  <a:ext uri="{0D108BD9-81ED-4DB2-BD59-A6C34878D82A}">
                    <a16:rowId xmlns:a16="http://schemas.microsoft.com/office/drawing/2014/main" val="345759568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404780801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327030120"/>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52083570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638690988"/>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2309640711"/>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391754894"/>
                  </a:ext>
                </a:extLst>
              </a:tr>
            </a:tbl>
          </a:graphicData>
        </a:graphic>
      </p:graphicFrame>
    </p:spTree>
    <p:extLst>
      <p:ext uri="{BB962C8B-B14F-4D97-AF65-F5344CB8AC3E}">
        <p14:creationId xmlns:p14="http://schemas.microsoft.com/office/powerpoint/2010/main" val="141906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Q&amp;A – </a:t>
            </a:r>
            <a:r>
              <a:rPr lang="en-US" sz="4400" dirty="0" err="1">
                <a:solidFill>
                  <a:srgbClr val="0073AC"/>
                </a:solidFill>
                <a:latin typeface="Nunito Sans"/>
                <a:ea typeface="Nunito Sans"/>
                <a:cs typeface="Nunito Sans"/>
                <a:sym typeface="Nunito Sans"/>
              </a:rPr>
              <a:t>Reflecteren</a:t>
            </a:r>
            <a:r>
              <a:rPr lang="en-US" sz="4400" dirty="0">
                <a:solidFill>
                  <a:srgbClr val="0073AC"/>
                </a:solidFill>
                <a:latin typeface="Nunito Sans"/>
                <a:ea typeface="Nunito Sans"/>
                <a:cs typeface="Nunito Sans"/>
                <a:sym typeface="Nunito Sans"/>
              </a:rPr>
              <a:t> </a:t>
            </a:r>
            <a:r>
              <a:rPr lang="en-US" sz="4400" dirty="0" err="1">
                <a:solidFill>
                  <a:srgbClr val="0073AC"/>
                </a:solidFill>
                <a:latin typeface="Nunito Sans"/>
                <a:ea typeface="Nunito Sans"/>
                <a:cs typeface="Nunito Sans"/>
                <a:sym typeface="Nunito Sans"/>
              </a:rPr>
              <a:t>en</a:t>
            </a:r>
            <a:r>
              <a:rPr lang="en-US" sz="4400" dirty="0">
                <a:solidFill>
                  <a:srgbClr val="0073AC"/>
                </a:solidFill>
                <a:latin typeface="Nunito Sans"/>
                <a:ea typeface="Nunito Sans"/>
                <a:cs typeface="Nunito Sans"/>
                <a:sym typeface="Nunito Sans"/>
              </a:rPr>
              <a:t> feedback</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4" name="Tabel 3">
            <a:extLst>
              <a:ext uri="{FF2B5EF4-FFF2-40B4-BE49-F238E27FC236}">
                <a16:creationId xmlns:a16="http://schemas.microsoft.com/office/drawing/2014/main" id="{D9175072-ABB3-3A40-98A2-A6C8B61D11C0}"/>
              </a:ext>
            </a:extLst>
          </p:cNvPr>
          <p:cNvGraphicFramePr>
            <a:graphicFrameLocks noGrp="1"/>
          </p:cNvGraphicFramePr>
          <p:nvPr/>
        </p:nvGraphicFramePr>
        <p:xfrm>
          <a:off x="623348" y="1215456"/>
          <a:ext cx="10989532" cy="4762440"/>
        </p:xfrm>
        <a:graphic>
          <a:graphicData uri="http://schemas.openxmlformats.org/drawingml/2006/table">
            <a:tbl>
              <a:tblPr firstRow="1" bandRow="1">
                <a:tableStyleId>{5C22544A-7EE6-4342-B048-85BDC9FD1C3A}</a:tableStyleId>
              </a:tblPr>
              <a:tblGrid>
                <a:gridCol w="5494766">
                  <a:extLst>
                    <a:ext uri="{9D8B030D-6E8A-4147-A177-3AD203B41FA5}">
                      <a16:colId xmlns:a16="http://schemas.microsoft.com/office/drawing/2014/main" val="3210558501"/>
                    </a:ext>
                  </a:extLst>
                </a:gridCol>
                <a:gridCol w="5494766">
                  <a:extLst>
                    <a:ext uri="{9D8B030D-6E8A-4147-A177-3AD203B41FA5}">
                      <a16:colId xmlns:a16="http://schemas.microsoft.com/office/drawing/2014/main" val="1482976553"/>
                    </a:ext>
                  </a:extLst>
                </a:gridCol>
              </a:tblGrid>
              <a:tr h="396870">
                <a:tc>
                  <a:txBody>
                    <a:bodyPr/>
                    <a:lstStyle/>
                    <a:p>
                      <a:r>
                        <a:rPr lang="nl-NL" dirty="0">
                          <a:latin typeface="Nunito Sans" pitchFamily="2" charset="77"/>
                        </a:rPr>
                        <a:t>Vraag</a:t>
                      </a:r>
                    </a:p>
                  </a:txBody>
                  <a:tcPr>
                    <a:solidFill>
                      <a:srgbClr val="2673AC"/>
                    </a:solidFill>
                  </a:tcPr>
                </a:tc>
                <a:tc>
                  <a:txBody>
                    <a:bodyPr/>
                    <a:lstStyle/>
                    <a:p>
                      <a:r>
                        <a:rPr lang="nl-NL" dirty="0">
                          <a:latin typeface="Nunito Sans" pitchFamily="2" charset="77"/>
                        </a:rPr>
                        <a:t>Antwoord</a:t>
                      </a:r>
                    </a:p>
                  </a:txBody>
                  <a:tcPr>
                    <a:solidFill>
                      <a:srgbClr val="2673AC"/>
                    </a:solidFill>
                  </a:tcPr>
                </a:tc>
                <a:extLst>
                  <a:ext uri="{0D108BD9-81ED-4DB2-BD59-A6C34878D82A}">
                    <a16:rowId xmlns:a16="http://schemas.microsoft.com/office/drawing/2014/main" val="4059519743"/>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01922221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80901739"/>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43051307"/>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673541590"/>
                  </a:ext>
                </a:extLst>
              </a:tr>
              <a:tr h="396870">
                <a:tc>
                  <a:txBody>
                    <a:bodyPr/>
                    <a:lstStyle/>
                    <a:p>
                      <a:endParaRPr lang="nl-NL" dirty="0">
                        <a:solidFill>
                          <a:srgbClr val="595959"/>
                        </a:solidFill>
                        <a:latin typeface="Nunito Sans" pitchFamily="2" charset="77"/>
                      </a:endParaRPr>
                    </a:p>
                  </a:txBody>
                  <a:tcPr/>
                </a:tc>
                <a:tc>
                  <a:txBody>
                    <a:bodyPr/>
                    <a:lstStyle/>
                    <a:p>
                      <a:endParaRPr lang="nl-NL">
                        <a:solidFill>
                          <a:srgbClr val="595959"/>
                        </a:solidFill>
                        <a:latin typeface="Nunito Sans" pitchFamily="2" charset="77"/>
                      </a:endParaRPr>
                    </a:p>
                  </a:txBody>
                  <a:tcPr/>
                </a:tc>
                <a:extLst>
                  <a:ext uri="{0D108BD9-81ED-4DB2-BD59-A6C34878D82A}">
                    <a16:rowId xmlns:a16="http://schemas.microsoft.com/office/drawing/2014/main" val="345759568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404780801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327030120"/>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52083570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638690988"/>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2309640711"/>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391754894"/>
                  </a:ext>
                </a:extLst>
              </a:tr>
            </a:tbl>
          </a:graphicData>
        </a:graphic>
      </p:graphicFrame>
    </p:spTree>
    <p:extLst>
      <p:ext uri="{BB962C8B-B14F-4D97-AF65-F5344CB8AC3E}">
        <p14:creationId xmlns:p14="http://schemas.microsoft.com/office/powerpoint/2010/main" val="145683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p:nvSpPr>
          <p:cNvPr id="26" name="Google Shape;217;p3">
            <a:extLst>
              <a:ext uri="{FF2B5EF4-FFF2-40B4-BE49-F238E27FC236}">
                <a16:creationId xmlns:a16="http://schemas.microsoft.com/office/drawing/2014/main" id="{2184CF2C-4C93-3142-A1AC-87CACD822FBF}"/>
              </a:ext>
            </a:extLst>
          </p:cNvPr>
          <p:cNvSpPr/>
          <p:nvPr/>
        </p:nvSpPr>
        <p:spPr>
          <a:xfrm>
            <a:off x="8471971" y="1215456"/>
            <a:ext cx="3346918" cy="464813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210" name="Google Shape;210;p3"/>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err="1">
                <a:solidFill>
                  <a:srgbClr val="0073AC"/>
                </a:solidFill>
                <a:latin typeface="Nunito Sans"/>
                <a:ea typeface="Nunito Sans"/>
                <a:cs typeface="Nunito Sans"/>
                <a:sym typeface="Nunito Sans"/>
              </a:rPr>
              <a:t>Informatie</a:t>
            </a:r>
            <a:endParaRPr sz="4400" b="0" i="0" u="none" strike="noStrike" cap="none" dirty="0">
              <a:solidFill>
                <a:schemeClr val="lt1"/>
              </a:solidFill>
              <a:latin typeface="Calibri"/>
              <a:ea typeface="Calibri"/>
              <a:cs typeface="Calibri"/>
              <a:sym typeface="Calibri"/>
            </a:endParaRPr>
          </a:p>
        </p:txBody>
      </p:sp>
      <p:sp>
        <p:nvSpPr>
          <p:cNvPr id="211" name="Google Shape;211;p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 name="Google Shape;209;p3">
            <a:extLst>
              <a:ext uri="{FF2B5EF4-FFF2-40B4-BE49-F238E27FC236}">
                <a16:creationId xmlns:a16="http://schemas.microsoft.com/office/drawing/2014/main" id="{836EAB91-FD6C-9246-9D9C-39D5461F2888}"/>
              </a:ext>
            </a:extLst>
          </p:cNvPr>
          <p:cNvSpPr/>
          <p:nvPr/>
        </p:nvSpPr>
        <p:spPr>
          <a:xfrm>
            <a:off x="373110" y="1215455"/>
            <a:ext cx="7701167" cy="464813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8FB"/>
                </a:solidFill>
                <a:latin typeface="Calibri"/>
                <a:ea typeface="Calibri"/>
                <a:cs typeface="Calibri"/>
                <a:sym typeface="Calibri"/>
              </a:rPr>
              <a:t>     </a:t>
            </a:r>
            <a:endParaRPr sz="2400" b="0" i="0" u="none" strike="noStrike" cap="none">
              <a:solidFill>
                <a:srgbClr val="F2F8FB"/>
              </a:solidFill>
              <a:latin typeface="Calibri"/>
              <a:ea typeface="Calibri"/>
              <a:cs typeface="Calibri"/>
              <a:sym typeface="Calibri"/>
            </a:endParaRPr>
          </a:p>
        </p:txBody>
      </p:sp>
      <p:sp>
        <p:nvSpPr>
          <p:cNvPr id="21" name="Google Shape;212;p3">
            <a:extLst>
              <a:ext uri="{FF2B5EF4-FFF2-40B4-BE49-F238E27FC236}">
                <a16:creationId xmlns:a16="http://schemas.microsoft.com/office/drawing/2014/main" id="{0BB3FFE0-3060-FC44-A6EF-EC9534CF091F}"/>
              </a:ext>
            </a:extLst>
          </p:cNvPr>
          <p:cNvSpPr/>
          <p:nvPr/>
        </p:nvSpPr>
        <p:spPr>
          <a:xfrm>
            <a:off x="1252981" y="1609131"/>
            <a:ext cx="9509676"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nl-NL" sz="2800" b="0" i="0" u="none" strike="noStrike" cap="none" dirty="0">
                <a:solidFill>
                  <a:srgbClr val="595959"/>
                </a:solidFill>
                <a:latin typeface="Nunito Sans"/>
                <a:ea typeface="Nunito Sans"/>
                <a:cs typeface="Nunito Sans"/>
                <a:sym typeface="Nunito Sans"/>
              </a:rPr>
              <a:t>Je ontvangt deze presentatie achteraf</a:t>
            </a:r>
            <a:endParaRPr dirty="0"/>
          </a:p>
          <a:p>
            <a:pPr marL="0" marR="0" lvl="0" indent="0" algn="l" rtl="0">
              <a:lnSpc>
                <a:spcPct val="150000"/>
              </a:lnSpc>
              <a:spcBef>
                <a:spcPts val="0"/>
              </a:spcBef>
              <a:spcAft>
                <a:spcPts val="0"/>
              </a:spcAft>
              <a:buClr>
                <a:srgbClr val="000000"/>
              </a:buClr>
              <a:buSzPts val="2800"/>
              <a:buFont typeface="Arial"/>
              <a:buNone/>
            </a:pPr>
            <a:r>
              <a:rPr lang="nl-NL" sz="2800" b="0" i="0" u="none" strike="noStrike" cap="none" dirty="0">
                <a:solidFill>
                  <a:srgbClr val="595959"/>
                </a:solidFill>
                <a:latin typeface="Nunito Sans"/>
                <a:ea typeface="Nunito Sans"/>
                <a:cs typeface="Nunito Sans"/>
                <a:sym typeface="Nunito Sans"/>
              </a:rPr>
              <a:t>Je krijgt straks de ‘Aan de slag’ brochure</a:t>
            </a:r>
          </a:p>
          <a:p>
            <a:pPr marL="0" marR="0" lvl="0" indent="0" algn="l" rtl="0">
              <a:lnSpc>
                <a:spcPct val="150000"/>
              </a:lnSpc>
              <a:spcBef>
                <a:spcPts val="0"/>
              </a:spcBef>
              <a:spcAft>
                <a:spcPts val="0"/>
              </a:spcAft>
              <a:buClr>
                <a:srgbClr val="000000"/>
              </a:buClr>
              <a:buSzPts val="2800"/>
              <a:buFont typeface="Arial"/>
              <a:buNone/>
            </a:pPr>
            <a:endParaRPr lang="nl-NL" sz="2800" dirty="0">
              <a:solidFill>
                <a:srgbClr val="595959"/>
              </a:solidFill>
              <a:latin typeface="Nunito Sans"/>
              <a:ea typeface="Nunito Sans"/>
              <a:cs typeface="Nunito Sans"/>
              <a:sym typeface="Nunito Sans"/>
            </a:endParaRPr>
          </a:p>
          <a:p>
            <a:pPr>
              <a:lnSpc>
                <a:spcPct val="150000"/>
              </a:lnSpc>
              <a:buSzPts val="2800"/>
            </a:pPr>
            <a:r>
              <a:rPr lang="nl-NL" sz="2800" b="1" dirty="0">
                <a:solidFill>
                  <a:srgbClr val="595959"/>
                </a:solidFill>
                <a:latin typeface="Nunito Sans"/>
                <a:ea typeface="Nunito Sans"/>
                <a:cs typeface="Nunito Sans"/>
                <a:sym typeface="Nunito Sans"/>
              </a:rPr>
              <a:t>AFSPRAAK</a:t>
            </a:r>
            <a:r>
              <a:rPr lang="nl-NL" sz="2800" dirty="0">
                <a:solidFill>
                  <a:srgbClr val="595959"/>
                </a:solidFill>
                <a:latin typeface="Nunito Sans"/>
                <a:ea typeface="Nunito Sans"/>
                <a:cs typeface="Nunito Sans"/>
                <a:sym typeface="Nunito Sans"/>
              </a:rPr>
              <a:t>: Q&amp;A bijhouden</a:t>
            </a:r>
          </a:p>
          <a:p>
            <a:pPr marL="0" marR="0" lvl="0" indent="0" algn="l" rtl="0">
              <a:lnSpc>
                <a:spcPct val="150000"/>
              </a:lnSpc>
              <a:spcBef>
                <a:spcPts val="0"/>
              </a:spcBef>
              <a:spcAft>
                <a:spcPts val="0"/>
              </a:spcAft>
              <a:buClr>
                <a:srgbClr val="000000"/>
              </a:buClr>
              <a:buSzPts val="2800"/>
              <a:buFont typeface="Arial"/>
              <a:buNone/>
            </a:pPr>
            <a:endParaRPr lang="nl-NL" sz="2800" b="0" i="0" u="none" strike="noStrike" cap="none" dirty="0">
              <a:solidFill>
                <a:srgbClr val="595959"/>
              </a:solidFill>
              <a:latin typeface="Nunito Sans"/>
              <a:ea typeface="Nunito Sans"/>
              <a:cs typeface="Nunito Sans"/>
              <a:sym typeface="Nunito Sans"/>
            </a:endParaRPr>
          </a:p>
        </p:txBody>
      </p:sp>
      <p:pic>
        <p:nvPicPr>
          <p:cNvPr id="30" name="Google Shape;213;p3">
            <a:extLst>
              <a:ext uri="{FF2B5EF4-FFF2-40B4-BE49-F238E27FC236}">
                <a16:creationId xmlns:a16="http://schemas.microsoft.com/office/drawing/2014/main" id="{C5923E7F-8DDD-244F-AFB7-06F4CD705677}"/>
              </a:ext>
            </a:extLst>
          </p:cNvPr>
          <p:cNvPicPr preferRelativeResize="0"/>
          <p:nvPr/>
        </p:nvPicPr>
        <p:blipFill rotWithShape="1">
          <a:blip r:embed="rId3">
            <a:alphaModFix/>
          </a:blip>
          <a:srcRect/>
          <a:stretch/>
        </p:blipFill>
        <p:spPr>
          <a:xfrm>
            <a:off x="826802" y="1892969"/>
            <a:ext cx="316964" cy="244927"/>
          </a:xfrm>
          <a:prstGeom prst="rect">
            <a:avLst/>
          </a:prstGeom>
          <a:noFill/>
          <a:ln>
            <a:noFill/>
          </a:ln>
        </p:spPr>
      </p:pic>
      <p:pic>
        <p:nvPicPr>
          <p:cNvPr id="31" name="Google Shape;214;p3">
            <a:extLst>
              <a:ext uri="{FF2B5EF4-FFF2-40B4-BE49-F238E27FC236}">
                <a16:creationId xmlns:a16="http://schemas.microsoft.com/office/drawing/2014/main" id="{D944CB40-8A49-4B4B-8383-EA169659B75A}"/>
              </a:ext>
            </a:extLst>
          </p:cNvPr>
          <p:cNvPicPr preferRelativeResize="0"/>
          <p:nvPr/>
        </p:nvPicPr>
        <p:blipFill rotWithShape="1">
          <a:blip r:embed="rId3">
            <a:alphaModFix/>
          </a:blip>
          <a:srcRect/>
          <a:stretch/>
        </p:blipFill>
        <p:spPr>
          <a:xfrm>
            <a:off x="826802" y="2524512"/>
            <a:ext cx="316964" cy="244927"/>
          </a:xfrm>
          <a:prstGeom prst="rect">
            <a:avLst/>
          </a:prstGeom>
          <a:noFill/>
          <a:ln>
            <a:noFill/>
          </a:ln>
        </p:spPr>
      </p:pic>
      <p:pic>
        <p:nvPicPr>
          <p:cNvPr id="12" name="Afbeelding 11">
            <a:extLst>
              <a:ext uri="{FF2B5EF4-FFF2-40B4-BE49-F238E27FC236}">
                <a16:creationId xmlns:a16="http://schemas.microsoft.com/office/drawing/2014/main" id="{BFB07880-495A-4D77-81F7-A080FED556DF}"/>
              </a:ext>
            </a:extLst>
          </p:cNvPr>
          <p:cNvPicPr>
            <a:picLocks noChangeAspect="1"/>
          </p:cNvPicPr>
          <p:nvPr/>
        </p:nvPicPr>
        <p:blipFill>
          <a:blip r:embed="rId4"/>
          <a:stretch>
            <a:fillRect/>
          </a:stretch>
        </p:blipFill>
        <p:spPr>
          <a:xfrm>
            <a:off x="8954148" y="1844992"/>
            <a:ext cx="2425629" cy="3389060"/>
          </a:xfrm>
          <a:prstGeom prst="rect">
            <a:avLst/>
          </a:prstGeom>
        </p:spPr>
      </p:pic>
    </p:spTree>
    <p:extLst>
      <p:ext uri="{BB962C8B-B14F-4D97-AF65-F5344CB8AC3E}">
        <p14:creationId xmlns:p14="http://schemas.microsoft.com/office/powerpoint/2010/main" val="178528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Q&amp;A – </a:t>
            </a:r>
            <a:r>
              <a:rPr lang="en-US" sz="4400" dirty="0" err="1">
                <a:solidFill>
                  <a:srgbClr val="0073AC"/>
                </a:solidFill>
                <a:latin typeface="Nunito Sans"/>
                <a:ea typeface="Nunito Sans"/>
                <a:cs typeface="Nunito Sans"/>
                <a:sym typeface="Nunito Sans"/>
              </a:rPr>
              <a:t>Perspectief</a:t>
            </a:r>
            <a:r>
              <a:rPr lang="en-US" sz="4400" dirty="0">
                <a:solidFill>
                  <a:srgbClr val="0073AC"/>
                </a:solidFill>
                <a:latin typeface="Nunito Sans"/>
                <a:ea typeface="Nunito Sans"/>
                <a:cs typeface="Nunito Sans"/>
                <a:sym typeface="Nunito Sans"/>
              </a:rPr>
              <a:t> </a:t>
            </a:r>
            <a:r>
              <a:rPr lang="en-US" sz="4400" dirty="0" err="1">
                <a:solidFill>
                  <a:srgbClr val="0073AC"/>
                </a:solidFill>
                <a:latin typeface="Nunito Sans"/>
                <a:ea typeface="Nunito Sans"/>
                <a:cs typeface="Nunito Sans"/>
                <a:sym typeface="Nunito Sans"/>
              </a:rPr>
              <a:t>leidinggevenden</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4" name="Tabel 3">
            <a:extLst>
              <a:ext uri="{FF2B5EF4-FFF2-40B4-BE49-F238E27FC236}">
                <a16:creationId xmlns:a16="http://schemas.microsoft.com/office/drawing/2014/main" id="{D9175072-ABB3-3A40-98A2-A6C8B61D11C0}"/>
              </a:ext>
            </a:extLst>
          </p:cNvPr>
          <p:cNvGraphicFramePr>
            <a:graphicFrameLocks noGrp="1"/>
          </p:cNvGraphicFramePr>
          <p:nvPr/>
        </p:nvGraphicFramePr>
        <p:xfrm>
          <a:off x="623348" y="1215456"/>
          <a:ext cx="10989532" cy="4762440"/>
        </p:xfrm>
        <a:graphic>
          <a:graphicData uri="http://schemas.openxmlformats.org/drawingml/2006/table">
            <a:tbl>
              <a:tblPr firstRow="1" bandRow="1">
                <a:tableStyleId>{5C22544A-7EE6-4342-B048-85BDC9FD1C3A}</a:tableStyleId>
              </a:tblPr>
              <a:tblGrid>
                <a:gridCol w="5494766">
                  <a:extLst>
                    <a:ext uri="{9D8B030D-6E8A-4147-A177-3AD203B41FA5}">
                      <a16:colId xmlns:a16="http://schemas.microsoft.com/office/drawing/2014/main" val="3210558501"/>
                    </a:ext>
                  </a:extLst>
                </a:gridCol>
                <a:gridCol w="5494766">
                  <a:extLst>
                    <a:ext uri="{9D8B030D-6E8A-4147-A177-3AD203B41FA5}">
                      <a16:colId xmlns:a16="http://schemas.microsoft.com/office/drawing/2014/main" val="1482976553"/>
                    </a:ext>
                  </a:extLst>
                </a:gridCol>
              </a:tblGrid>
              <a:tr h="396870">
                <a:tc>
                  <a:txBody>
                    <a:bodyPr/>
                    <a:lstStyle/>
                    <a:p>
                      <a:r>
                        <a:rPr lang="nl-NL" dirty="0">
                          <a:latin typeface="Nunito Sans" pitchFamily="2" charset="77"/>
                        </a:rPr>
                        <a:t>Vraag</a:t>
                      </a:r>
                    </a:p>
                  </a:txBody>
                  <a:tcPr>
                    <a:solidFill>
                      <a:srgbClr val="2673AC"/>
                    </a:solidFill>
                  </a:tcPr>
                </a:tc>
                <a:tc>
                  <a:txBody>
                    <a:bodyPr/>
                    <a:lstStyle/>
                    <a:p>
                      <a:r>
                        <a:rPr lang="nl-NL" dirty="0">
                          <a:latin typeface="Nunito Sans" pitchFamily="2" charset="77"/>
                        </a:rPr>
                        <a:t>Antwoord</a:t>
                      </a:r>
                    </a:p>
                  </a:txBody>
                  <a:tcPr>
                    <a:solidFill>
                      <a:srgbClr val="2673AC"/>
                    </a:solidFill>
                  </a:tcPr>
                </a:tc>
                <a:extLst>
                  <a:ext uri="{0D108BD9-81ED-4DB2-BD59-A6C34878D82A}">
                    <a16:rowId xmlns:a16="http://schemas.microsoft.com/office/drawing/2014/main" val="4059519743"/>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01922221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80901739"/>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43051307"/>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673541590"/>
                  </a:ext>
                </a:extLst>
              </a:tr>
              <a:tr h="396870">
                <a:tc>
                  <a:txBody>
                    <a:bodyPr/>
                    <a:lstStyle/>
                    <a:p>
                      <a:endParaRPr lang="nl-NL" dirty="0">
                        <a:solidFill>
                          <a:srgbClr val="595959"/>
                        </a:solidFill>
                        <a:latin typeface="Nunito Sans" pitchFamily="2" charset="77"/>
                      </a:endParaRPr>
                    </a:p>
                  </a:txBody>
                  <a:tcPr/>
                </a:tc>
                <a:tc>
                  <a:txBody>
                    <a:bodyPr/>
                    <a:lstStyle/>
                    <a:p>
                      <a:endParaRPr lang="nl-NL">
                        <a:solidFill>
                          <a:srgbClr val="595959"/>
                        </a:solidFill>
                        <a:latin typeface="Nunito Sans" pitchFamily="2" charset="77"/>
                      </a:endParaRPr>
                    </a:p>
                  </a:txBody>
                  <a:tcPr/>
                </a:tc>
                <a:extLst>
                  <a:ext uri="{0D108BD9-81ED-4DB2-BD59-A6C34878D82A}">
                    <a16:rowId xmlns:a16="http://schemas.microsoft.com/office/drawing/2014/main" val="345759568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404780801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327030120"/>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52083570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638690988"/>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2309640711"/>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391754894"/>
                  </a:ext>
                </a:extLst>
              </a:tr>
            </a:tbl>
          </a:graphicData>
        </a:graphic>
      </p:graphicFrame>
    </p:spTree>
    <p:extLst>
      <p:ext uri="{BB962C8B-B14F-4D97-AF65-F5344CB8AC3E}">
        <p14:creationId xmlns:p14="http://schemas.microsoft.com/office/powerpoint/2010/main" val="60563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Q&amp;A – </a:t>
            </a:r>
            <a:r>
              <a:rPr lang="en-US" sz="4400" dirty="0" err="1">
                <a:solidFill>
                  <a:srgbClr val="0073AC"/>
                </a:solidFill>
                <a:latin typeface="Nunito Sans"/>
                <a:ea typeface="Nunito Sans"/>
                <a:cs typeface="Nunito Sans"/>
                <a:sym typeface="Nunito Sans"/>
              </a:rPr>
              <a:t>Evalueren</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4" name="Tabel 3">
            <a:extLst>
              <a:ext uri="{FF2B5EF4-FFF2-40B4-BE49-F238E27FC236}">
                <a16:creationId xmlns:a16="http://schemas.microsoft.com/office/drawing/2014/main" id="{D9175072-ABB3-3A40-98A2-A6C8B61D11C0}"/>
              </a:ext>
            </a:extLst>
          </p:cNvPr>
          <p:cNvGraphicFramePr>
            <a:graphicFrameLocks noGrp="1"/>
          </p:cNvGraphicFramePr>
          <p:nvPr/>
        </p:nvGraphicFramePr>
        <p:xfrm>
          <a:off x="623348" y="1215456"/>
          <a:ext cx="10989532" cy="4762440"/>
        </p:xfrm>
        <a:graphic>
          <a:graphicData uri="http://schemas.openxmlformats.org/drawingml/2006/table">
            <a:tbl>
              <a:tblPr firstRow="1" bandRow="1">
                <a:tableStyleId>{5C22544A-7EE6-4342-B048-85BDC9FD1C3A}</a:tableStyleId>
              </a:tblPr>
              <a:tblGrid>
                <a:gridCol w="5494766">
                  <a:extLst>
                    <a:ext uri="{9D8B030D-6E8A-4147-A177-3AD203B41FA5}">
                      <a16:colId xmlns:a16="http://schemas.microsoft.com/office/drawing/2014/main" val="3210558501"/>
                    </a:ext>
                  </a:extLst>
                </a:gridCol>
                <a:gridCol w="5494766">
                  <a:extLst>
                    <a:ext uri="{9D8B030D-6E8A-4147-A177-3AD203B41FA5}">
                      <a16:colId xmlns:a16="http://schemas.microsoft.com/office/drawing/2014/main" val="1482976553"/>
                    </a:ext>
                  </a:extLst>
                </a:gridCol>
              </a:tblGrid>
              <a:tr h="396870">
                <a:tc>
                  <a:txBody>
                    <a:bodyPr/>
                    <a:lstStyle/>
                    <a:p>
                      <a:r>
                        <a:rPr lang="nl-NL" dirty="0">
                          <a:latin typeface="Nunito Sans" pitchFamily="2" charset="77"/>
                        </a:rPr>
                        <a:t>Vraag</a:t>
                      </a:r>
                    </a:p>
                  </a:txBody>
                  <a:tcPr>
                    <a:solidFill>
                      <a:srgbClr val="2673AC"/>
                    </a:solidFill>
                  </a:tcPr>
                </a:tc>
                <a:tc>
                  <a:txBody>
                    <a:bodyPr/>
                    <a:lstStyle/>
                    <a:p>
                      <a:r>
                        <a:rPr lang="nl-NL" dirty="0">
                          <a:latin typeface="Nunito Sans" pitchFamily="2" charset="77"/>
                        </a:rPr>
                        <a:t>Antwoord</a:t>
                      </a:r>
                    </a:p>
                  </a:txBody>
                  <a:tcPr>
                    <a:solidFill>
                      <a:srgbClr val="2673AC"/>
                    </a:solidFill>
                  </a:tcPr>
                </a:tc>
                <a:extLst>
                  <a:ext uri="{0D108BD9-81ED-4DB2-BD59-A6C34878D82A}">
                    <a16:rowId xmlns:a16="http://schemas.microsoft.com/office/drawing/2014/main" val="4059519743"/>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01922221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80901739"/>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43051307"/>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673541590"/>
                  </a:ext>
                </a:extLst>
              </a:tr>
              <a:tr h="396870">
                <a:tc>
                  <a:txBody>
                    <a:bodyPr/>
                    <a:lstStyle/>
                    <a:p>
                      <a:endParaRPr lang="nl-NL" dirty="0">
                        <a:solidFill>
                          <a:srgbClr val="595959"/>
                        </a:solidFill>
                        <a:latin typeface="Nunito Sans" pitchFamily="2" charset="77"/>
                      </a:endParaRPr>
                    </a:p>
                  </a:txBody>
                  <a:tcPr/>
                </a:tc>
                <a:tc>
                  <a:txBody>
                    <a:bodyPr/>
                    <a:lstStyle/>
                    <a:p>
                      <a:endParaRPr lang="nl-NL">
                        <a:solidFill>
                          <a:srgbClr val="595959"/>
                        </a:solidFill>
                        <a:latin typeface="Nunito Sans" pitchFamily="2" charset="77"/>
                      </a:endParaRPr>
                    </a:p>
                  </a:txBody>
                  <a:tcPr/>
                </a:tc>
                <a:extLst>
                  <a:ext uri="{0D108BD9-81ED-4DB2-BD59-A6C34878D82A}">
                    <a16:rowId xmlns:a16="http://schemas.microsoft.com/office/drawing/2014/main" val="345759568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404780801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327030120"/>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52083570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638690988"/>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2309640711"/>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391754894"/>
                  </a:ext>
                </a:extLst>
              </a:tr>
            </a:tbl>
          </a:graphicData>
        </a:graphic>
      </p:graphicFrame>
    </p:spTree>
    <p:extLst>
      <p:ext uri="{BB962C8B-B14F-4D97-AF65-F5344CB8AC3E}">
        <p14:creationId xmlns:p14="http://schemas.microsoft.com/office/powerpoint/2010/main" val="303386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Q&amp;A – </a:t>
            </a:r>
            <a:r>
              <a:rPr lang="en-US" sz="4400" dirty="0" err="1">
                <a:solidFill>
                  <a:srgbClr val="0073AC"/>
                </a:solidFill>
                <a:latin typeface="Nunito Sans"/>
                <a:ea typeface="Nunito Sans"/>
                <a:cs typeface="Nunito Sans"/>
                <a:sym typeface="Nunito Sans"/>
              </a:rPr>
              <a:t>Overig</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4" name="Tabel 3">
            <a:extLst>
              <a:ext uri="{FF2B5EF4-FFF2-40B4-BE49-F238E27FC236}">
                <a16:creationId xmlns:a16="http://schemas.microsoft.com/office/drawing/2014/main" id="{D9175072-ABB3-3A40-98A2-A6C8B61D11C0}"/>
              </a:ext>
            </a:extLst>
          </p:cNvPr>
          <p:cNvGraphicFramePr>
            <a:graphicFrameLocks noGrp="1"/>
          </p:cNvGraphicFramePr>
          <p:nvPr/>
        </p:nvGraphicFramePr>
        <p:xfrm>
          <a:off x="623348" y="1215456"/>
          <a:ext cx="10989532" cy="4762440"/>
        </p:xfrm>
        <a:graphic>
          <a:graphicData uri="http://schemas.openxmlformats.org/drawingml/2006/table">
            <a:tbl>
              <a:tblPr firstRow="1" bandRow="1">
                <a:tableStyleId>{5C22544A-7EE6-4342-B048-85BDC9FD1C3A}</a:tableStyleId>
              </a:tblPr>
              <a:tblGrid>
                <a:gridCol w="5494766">
                  <a:extLst>
                    <a:ext uri="{9D8B030D-6E8A-4147-A177-3AD203B41FA5}">
                      <a16:colId xmlns:a16="http://schemas.microsoft.com/office/drawing/2014/main" val="3210558501"/>
                    </a:ext>
                  </a:extLst>
                </a:gridCol>
                <a:gridCol w="5494766">
                  <a:extLst>
                    <a:ext uri="{9D8B030D-6E8A-4147-A177-3AD203B41FA5}">
                      <a16:colId xmlns:a16="http://schemas.microsoft.com/office/drawing/2014/main" val="1482976553"/>
                    </a:ext>
                  </a:extLst>
                </a:gridCol>
              </a:tblGrid>
              <a:tr h="396870">
                <a:tc>
                  <a:txBody>
                    <a:bodyPr/>
                    <a:lstStyle/>
                    <a:p>
                      <a:r>
                        <a:rPr lang="nl-NL" dirty="0">
                          <a:latin typeface="Nunito Sans" pitchFamily="2" charset="77"/>
                        </a:rPr>
                        <a:t>Vraag</a:t>
                      </a:r>
                    </a:p>
                  </a:txBody>
                  <a:tcPr>
                    <a:solidFill>
                      <a:srgbClr val="2673AC"/>
                    </a:solidFill>
                  </a:tcPr>
                </a:tc>
                <a:tc>
                  <a:txBody>
                    <a:bodyPr/>
                    <a:lstStyle/>
                    <a:p>
                      <a:r>
                        <a:rPr lang="nl-NL" dirty="0">
                          <a:latin typeface="Nunito Sans" pitchFamily="2" charset="77"/>
                        </a:rPr>
                        <a:t>Antwoord</a:t>
                      </a:r>
                    </a:p>
                  </a:txBody>
                  <a:tcPr>
                    <a:solidFill>
                      <a:srgbClr val="2673AC"/>
                    </a:solidFill>
                  </a:tcPr>
                </a:tc>
                <a:extLst>
                  <a:ext uri="{0D108BD9-81ED-4DB2-BD59-A6C34878D82A}">
                    <a16:rowId xmlns:a16="http://schemas.microsoft.com/office/drawing/2014/main" val="4059519743"/>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01922221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80901739"/>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843051307"/>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673541590"/>
                  </a:ext>
                </a:extLst>
              </a:tr>
              <a:tr h="396870">
                <a:tc>
                  <a:txBody>
                    <a:bodyPr/>
                    <a:lstStyle/>
                    <a:p>
                      <a:endParaRPr lang="nl-NL" dirty="0">
                        <a:solidFill>
                          <a:srgbClr val="595959"/>
                        </a:solidFill>
                        <a:latin typeface="Nunito Sans" pitchFamily="2" charset="77"/>
                      </a:endParaRPr>
                    </a:p>
                  </a:txBody>
                  <a:tcPr/>
                </a:tc>
                <a:tc>
                  <a:txBody>
                    <a:bodyPr/>
                    <a:lstStyle/>
                    <a:p>
                      <a:endParaRPr lang="nl-NL">
                        <a:solidFill>
                          <a:srgbClr val="595959"/>
                        </a:solidFill>
                        <a:latin typeface="Nunito Sans" pitchFamily="2" charset="77"/>
                      </a:endParaRPr>
                    </a:p>
                  </a:txBody>
                  <a:tcPr/>
                </a:tc>
                <a:extLst>
                  <a:ext uri="{0D108BD9-81ED-4DB2-BD59-A6C34878D82A}">
                    <a16:rowId xmlns:a16="http://schemas.microsoft.com/office/drawing/2014/main" val="3457595680"/>
                  </a:ext>
                </a:extLst>
              </a:tr>
              <a:tr h="396870">
                <a:tc>
                  <a:txBody>
                    <a:bodyPr/>
                    <a:lstStyle/>
                    <a:p>
                      <a:endParaRPr lang="nl-NL" dirty="0">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404780801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1327030120"/>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520835705"/>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638690988"/>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2309640711"/>
                  </a:ext>
                </a:extLst>
              </a:tr>
              <a:tr h="396870">
                <a:tc>
                  <a:txBody>
                    <a:bodyPr/>
                    <a:lstStyle/>
                    <a:p>
                      <a:endParaRPr lang="nl-NL">
                        <a:solidFill>
                          <a:srgbClr val="595959"/>
                        </a:solidFill>
                        <a:latin typeface="Nunito Sans" pitchFamily="2" charset="77"/>
                      </a:endParaRPr>
                    </a:p>
                  </a:txBody>
                  <a:tcPr/>
                </a:tc>
                <a:tc>
                  <a:txBody>
                    <a:bodyPr/>
                    <a:lstStyle/>
                    <a:p>
                      <a:endParaRPr lang="nl-NL" dirty="0">
                        <a:solidFill>
                          <a:srgbClr val="595959"/>
                        </a:solidFill>
                        <a:latin typeface="Nunito Sans" pitchFamily="2" charset="77"/>
                      </a:endParaRPr>
                    </a:p>
                  </a:txBody>
                  <a:tcPr/>
                </a:tc>
                <a:extLst>
                  <a:ext uri="{0D108BD9-81ED-4DB2-BD59-A6C34878D82A}">
                    <a16:rowId xmlns:a16="http://schemas.microsoft.com/office/drawing/2014/main" val="3391754894"/>
                  </a:ext>
                </a:extLst>
              </a:tr>
            </a:tbl>
          </a:graphicData>
        </a:graphic>
      </p:graphicFrame>
    </p:spTree>
    <p:extLst>
      <p:ext uri="{BB962C8B-B14F-4D97-AF65-F5344CB8AC3E}">
        <p14:creationId xmlns:p14="http://schemas.microsoft.com/office/powerpoint/2010/main" val="108189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nl-NL" sz="4200" b="1" dirty="0">
                <a:latin typeface="Nunito Sans"/>
                <a:ea typeface="Nunito Sans"/>
                <a:cs typeface="Nunito Sans"/>
                <a:sym typeface="Nunito Sans"/>
              </a:rPr>
              <a:t>Zelf aan de slag</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30876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p:nvSpPr>
          <p:cNvPr id="11" name="Shape 56">
            <a:extLst>
              <a:ext uri="{FF2B5EF4-FFF2-40B4-BE49-F238E27FC236}">
                <a16:creationId xmlns:a16="http://schemas.microsoft.com/office/drawing/2014/main" id="{7424FC91-5F67-4629-BD28-49BAC4F7B829}"/>
              </a:ext>
            </a:extLst>
          </p:cNvPr>
          <p:cNvSpPr/>
          <p:nvPr/>
        </p:nvSpPr>
        <p:spPr>
          <a:xfrm>
            <a:off x="373110" y="1215456"/>
            <a:ext cx="7591019" cy="493134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rgbClr val="F2F8FB"/>
                </a:solidFill>
                <a:latin typeface="Calibri"/>
                <a:ea typeface="Calibri"/>
                <a:cs typeface="Calibri"/>
                <a:sym typeface="Calibri"/>
              </a:rPr>
              <a:t>     </a:t>
            </a:r>
            <a:endParaRPr sz="2400">
              <a:solidFill>
                <a:srgbClr val="F2F8FB"/>
              </a:solidFill>
              <a:latin typeface="Calibri"/>
              <a:ea typeface="Calibri"/>
              <a:cs typeface="Calibri"/>
              <a:sym typeface="Calibri"/>
            </a:endParaRPr>
          </a:p>
        </p:txBody>
      </p:sp>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err="1">
                <a:solidFill>
                  <a:srgbClr val="0073AC"/>
                </a:solidFill>
                <a:latin typeface="Nunito Sans"/>
                <a:ea typeface="Nunito Sans"/>
                <a:cs typeface="Nunito Sans"/>
                <a:sym typeface="Nunito Sans"/>
              </a:rPr>
              <a:t>Zelf</a:t>
            </a:r>
            <a:r>
              <a:rPr lang="en-US" sz="4400" dirty="0">
                <a:solidFill>
                  <a:srgbClr val="0073AC"/>
                </a:solidFill>
                <a:latin typeface="Nunito Sans"/>
                <a:ea typeface="Nunito Sans"/>
                <a:cs typeface="Nunito Sans"/>
                <a:sym typeface="Nunito Sans"/>
              </a:rPr>
              <a:t> </a:t>
            </a:r>
            <a:r>
              <a:rPr lang="en-US" sz="4400" dirty="0" err="1">
                <a:solidFill>
                  <a:srgbClr val="0073AC"/>
                </a:solidFill>
                <a:latin typeface="Nunito Sans"/>
                <a:ea typeface="Nunito Sans"/>
                <a:cs typeface="Nunito Sans"/>
                <a:sym typeface="Nunito Sans"/>
              </a:rPr>
              <a:t>aan</a:t>
            </a:r>
            <a:r>
              <a:rPr lang="en-US" sz="4400" dirty="0">
                <a:solidFill>
                  <a:srgbClr val="0073AC"/>
                </a:solidFill>
                <a:latin typeface="Nunito Sans"/>
                <a:ea typeface="Nunito Sans"/>
                <a:cs typeface="Nunito Sans"/>
                <a:sym typeface="Nunito Sans"/>
              </a:rPr>
              <a:t> de slag</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 name="Shape 139"/>
          <p:cNvSpPr/>
          <p:nvPr/>
        </p:nvSpPr>
        <p:spPr>
          <a:xfrm>
            <a:off x="1252981" y="1415071"/>
            <a:ext cx="7976745"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Registreren &amp; inloggen (single </a:t>
            </a:r>
            <a:r>
              <a:rPr lang="nl-NL" sz="2800" dirty="0" err="1">
                <a:solidFill>
                  <a:srgbClr val="595959"/>
                </a:solidFill>
                <a:latin typeface="Nunito Sans"/>
                <a:ea typeface="Nunito Sans"/>
                <a:cs typeface="Nunito Sans"/>
                <a:sym typeface="Nunito Sans"/>
              </a:rPr>
              <a:t>sign</a:t>
            </a:r>
            <a:r>
              <a:rPr lang="nl-NL" sz="2800" dirty="0">
                <a:solidFill>
                  <a:srgbClr val="595959"/>
                </a:solidFill>
                <a:latin typeface="Nunito Sans"/>
                <a:ea typeface="Nunito Sans"/>
                <a:cs typeface="Nunito Sans"/>
                <a:sym typeface="Nunito Sans"/>
              </a:rPr>
              <a:t>-on)</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Eigen prestatiedoelen bepalen</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Eigen ontwikkeldoelen bepalen</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Reflecteren op je doelen (</a:t>
            </a:r>
            <a:r>
              <a:rPr lang="nl-NL" sz="2800" dirty="0" err="1">
                <a:solidFill>
                  <a:srgbClr val="595959"/>
                </a:solidFill>
                <a:latin typeface="Nunito Sans"/>
                <a:ea typeface="Nunito Sans"/>
                <a:cs typeface="Nunito Sans"/>
                <a:sym typeface="Nunito Sans"/>
              </a:rPr>
              <a:t>smiley’s</a:t>
            </a:r>
            <a:r>
              <a:rPr lang="nl-NL" sz="2800" dirty="0">
                <a:solidFill>
                  <a:srgbClr val="595959"/>
                </a:solidFill>
                <a:latin typeface="Nunito Sans"/>
                <a:ea typeface="Nunito Sans"/>
                <a:cs typeface="Nunito Sans"/>
                <a:sym typeface="Nunito Sans"/>
              </a:rPr>
              <a:t>)</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Feedback vragen en geven (2 personen)</a:t>
            </a:r>
          </a:p>
          <a:p>
            <a:pPr marL="0" marR="0" lvl="0" indent="0" algn="l" rtl="0">
              <a:lnSpc>
                <a:spcPct val="150000"/>
              </a:lnSpc>
              <a:spcBef>
                <a:spcPts val="0"/>
              </a:spcBef>
              <a:spcAft>
                <a:spcPts val="0"/>
              </a:spcAft>
              <a:buNone/>
            </a:pPr>
            <a:r>
              <a:rPr lang="nl-NL" sz="2800" dirty="0" err="1">
                <a:solidFill>
                  <a:srgbClr val="595959"/>
                </a:solidFill>
                <a:latin typeface="Nunito Sans"/>
                <a:ea typeface="Nunito Sans"/>
                <a:cs typeface="Nunito Sans"/>
                <a:sym typeface="Nunito Sans"/>
              </a:rPr>
              <a:t>Dialog</a:t>
            </a:r>
            <a:r>
              <a:rPr lang="nl-NL" sz="2800" dirty="0">
                <a:solidFill>
                  <a:srgbClr val="595959"/>
                </a:solidFill>
                <a:latin typeface="Nunito Sans"/>
                <a:ea typeface="Nunito Sans"/>
                <a:cs typeface="Nunito Sans"/>
                <a:sym typeface="Nunito Sans"/>
              </a:rPr>
              <a:t> installeren op mobiel (zie uitleg)</a:t>
            </a:r>
          </a:p>
        </p:txBody>
      </p:sp>
      <p:pic>
        <p:nvPicPr>
          <p:cNvPr id="140" name="Shape 140"/>
          <p:cNvPicPr preferRelativeResize="0"/>
          <p:nvPr/>
        </p:nvPicPr>
        <p:blipFill rotWithShape="1">
          <a:blip r:embed="rId3">
            <a:alphaModFix/>
          </a:blip>
          <a:srcRect/>
          <a:stretch/>
        </p:blipFill>
        <p:spPr>
          <a:xfrm>
            <a:off x="826802" y="1729588"/>
            <a:ext cx="316964" cy="244927"/>
          </a:xfrm>
          <a:prstGeom prst="rect">
            <a:avLst/>
          </a:prstGeom>
          <a:noFill/>
          <a:ln>
            <a:noFill/>
          </a:ln>
        </p:spPr>
      </p:pic>
      <p:pic>
        <p:nvPicPr>
          <p:cNvPr id="8" name="Shape 141">
            <a:extLst>
              <a:ext uri="{FF2B5EF4-FFF2-40B4-BE49-F238E27FC236}">
                <a16:creationId xmlns:a16="http://schemas.microsoft.com/office/drawing/2014/main" id="{4AC6B7A8-0B12-D54A-878B-39CB26E40256}"/>
              </a:ext>
            </a:extLst>
          </p:cNvPr>
          <p:cNvPicPr preferRelativeResize="0"/>
          <p:nvPr/>
        </p:nvPicPr>
        <p:blipFill rotWithShape="1">
          <a:blip r:embed="rId3">
            <a:alphaModFix/>
          </a:blip>
          <a:srcRect/>
          <a:stretch/>
        </p:blipFill>
        <p:spPr>
          <a:xfrm>
            <a:off x="818481" y="2384206"/>
            <a:ext cx="316964" cy="244927"/>
          </a:xfrm>
          <a:prstGeom prst="rect">
            <a:avLst/>
          </a:prstGeom>
          <a:noFill/>
          <a:ln>
            <a:noFill/>
          </a:ln>
        </p:spPr>
      </p:pic>
      <p:sp>
        <p:nvSpPr>
          <p:cNvPr id="14" name="Shape 56">
            <a:extLst>
              <a:ext uri="{FF2B5EF4-FFF2-40B4-BE49-F238E27FC236}">
                <a16:creationId xmlns:a16="http://schemas.microsoft.com/office/drawing/2014/main" id="{A2EC663D-B7B5-4006-A3CC-05F715C6BA3C}"/>
              </a:ext>
            </a:extLst>
          </p:cNvPr>
          <p:cNvSpPr/>
          <p:nvPr/>
        </p:nvSpPr>
        <p:spPr>
          <a:xfrm>
            <a:off x="8254562" y="1215456"/>
            <a:ext cx="3564328" cy="493134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pic>
        <p:nvPicPr>
          <p:cNvPr id="10" name="Shape 141">
            <a:extLst>
              <a:ext uri="{FF2B5EF4-FFF2-40B4-BE49-F238E27FC236}">
                <a16:creationId xmlns:a16="http://schemas.microsoft.com/office/drawing/2014/main" id="{9666C681-710E-D849-BE88-A592E42F4523}"/>
              </a:ext>
            </a:extLst>
          </p:cNvPr>
          <p:cNvPicPr preferRelativeResize="0"/>
          <p:nvPr/>
        </p:nvPicPr>
        <p:blipFill rotWithShape="1">
          <a:blip r:embed="rId3">
            <a:alphaModFix/>
          </a:blip>
          <a:srcRect/>
          <a:stretch/>
        </p:blipFill>
        <p:spPr>
          <a:xfrm>
            <a:off x="815623" y="3617728"/>
            <a:ext cx="316964" cy="244927"/>
          </a:xfrm>
          <a:prstGeom prst="rect">
            <a:avLst/>
          </a:prstGeom>
          <a:noFill/>
          <a:ln>
            <a:noFill/>
          </a:ln>
        </p:spPr>
      </p:pic>
      <p:pic>
        <p:nvPicPr>
          <p:cNvPr id="13" name="Shape 207">
            <a:extLst>
              <a:ext uri="{FF2B5EF4-FFF2-40B4-BE49-F238E27FC236}">
                <a16:creationId xmlns:a16="http://schemas.microsoft.com/office/drawing/2014/main" id="{CB66C4E2-4267-45F6-9E98-D294CE232E8F}"/>
              </a:ext>
            </a:extLst>
          </p:cNvPr>
          <p:cNvPicPr preferRelativeResize="0"/>
          <p:nvPr/>
        </p:nvPicPr>
        <p:blipFill rotWithShape="1">
          <a:blip r:embed="rId4">
            <a:alphaModFix/>
          </a:blip>
          <a:srcRect/>
          <a:stretch/>
        </p:blipFill>
        <p:spPr>
          <a:xfrm>
            <a:off x="9338941" y="2640776"/>
            <a:ext cx="1406557" cy="1409371"/>
          </a:xfrm>
          <a:prstGeom prst="rect">
            <a:avLst/>
          </a:prstGeom>
          <a:noFill/>
          <a:ln>
            <a:noFill/>
          </a:ln>
        </p:spPr>
      </p:pic>
      <p:pic>
        <p:nvPicPr>
          <p:cNvPr id="2" name="Shape 141">
            <a:extLst>
              <a:ext uri="{FF2B5EF4-FFF2-40B4-BE49-F238E27FC236}">
                <a16:creationId xmlns:a16="http://schemas.microsoft.com/office/drawing/2014/main" id="{62789749-9CAF-4667-99A5-7FC54AAA83A7}"/>
              </a:ext>
            </a:extLst>
          </p:cNvPr>
          <p:cNvPicPr preferRelativeResize="0"/>
          <p:nvPr/>
        </p:nvPicPr>
        <p:blipFill rotWithShape="1">
          <a:blip r:embed="rId3">
            <a:alphaModFix/>
          </a:blip>
          <a:srcRect/>
          <a:stretch/>
        </p:blipFill>
        <p:spPr>
          <a:xfrm>
            <a:off x="815623" y="4268875"/>
            <a:ext cx="316964" cy="244927"/>
          </a:xfrm>
          <a:prstGeom prst="rect">
            <a:avLst/>
          </a:prstGeom>
          <a:noFill/>
          <a:ln>
            <a:noFill/>
          </a:ln>
        </p:spPr>
      </p:pic>
      <p:pic>
        <p:nvPicPr>
          <p:cNvPr id="3" name="Shape 141">
            <a:extLst>
              <a:ext uri="{FF2B5EF4-FFF2-40B4-BE49-F238E27FC236}">
                <a16:creationId xmlns:a16="http://schemas.microsoft.com/office/drawing/2014/main" id="{B1653A4E-F9CC-45D1-8398-AC79550F74C7}"/>
              </a:ext>
            </a:extLst>
          </p:cNvPr>
          <p:cNvPicPr preferRelativeResize="0"/>
          <p:nvPr/>
        </p:nvPicPr>
        <p:blipFill rotWithShape="1">
          <a:blip r:embed="rId3">
            <a:alphaModFix/>
          </a:blip>
          <a:srcRect/>
          <a:stretch/>
        </p:blipFill>
        <p:spPr>
          <a:xfrm>
            <a:off x="826802" y="4908941"/>
            <a:ext cx="316964" cy="244927"/>
          </a:xfrm>
          <a:prstGeom prst="rect">
            <a:avLst/>
          </a:prstGeom>
          <a:noFill/>
          <a:ln>
            <a:noFill/>
          </a:ln>
        </p:spPr>
      </p:pic>
      <p:pic>
        <p:nvPicPr>
          <p:cNvPr id="15" name="Shape 141">
            <a:extLst>
              <a:ext uri="{FF2B5EF4-FFF2-40B4-BE49-F238E27FC236}">
                <a16:creationId xmlns:a16="http://schemas.microsoft.com/office/drawing/2014/main" id="{174EF6E2-AD6A-475F-BCF8-F6498F5A3094}"/>
              </a:ext>
            </a:extLst>
          </p:cNvPr>
          <p:cNvPicPr preferRelativeResize="0"/>
          <p:nvPr/>
        </p:nvPicPr>
        <p:blipFill rotWithShape="1">
          <a:blip r:embed="rId3">
            <a:alphaModFix/>
          </a:blip>
          <a:srcRect/>
          <a:stretch/>
        </p:blipFill>
        <p:spPr>
          <a:xfrm>
            <a:off x="818481" y="2996659"/>
            <a:ext cx="316964" cy="244927"/>
          </a:xfrm>
          <a:prstGeom prst="rect">
            <a:avLst/>
          </a:prstGeom>
          <a:noFill/>
          <a:ln>
            <a:noFill/>
          </a:ln>
        </p:spPr>
      </p:pic>
    </p:spTree>
    <p:extLst>
      <p:ext uri="{BB962C8B-B14F-4D97-AF65-F5344CB8AC3E}">
        <p14:creationId xmlns:p14="http://schemas.microsoft.com/office/powerpoint/2010/main" val="307982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dd0a58da5b_0_90"/>
          <p:cNvSpPr/>
          <p:nvPr/>
        </p:nvSpPr>
        <p:spPr>
          <a:xfrm>
            <a:off x="239351" y="1196375"/>
            <a:ext cx="5709300" cy="50097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pic>
        <p:nvPicPr>
          <p:cNvPr id="286" name="Google Shape;286;gdd0a58da5b_0_90"/>
          <p:cNvPicPr preferRelativeResize="0"/>
          <p:nvPr/>
        </p:nvPicPr>
        <p:blipFill rotWithShape="1">
          <a:blip r:embed="rId3">
            <a:alphaModFix/>
          </a:blip>
          <a:srcRect/>
          <a:stretch/>
        </p:blipFill>
        <p:spPr>
          <a:xfrm>
            <a:off x="3798804" y="1764709"/>
            <a:ext cx="1483520" cy="3612468"/>
          </a:xfrm>
          <a:prstGeom prst="rect">
            <a:avLst/>
          </a:prstGeom>
          <a:noFill/>
          <a:ln>
            <a:noFill/>
          </a:ln>
        </p:spPr>
      </p:pic>
      <p:pic>
        <p:nvPicPr>
          <p:cNvPr id="287" name="Google Shape;287;gdd0a58da5b_0_90"/>
          <p:cNvPicPr preferRelativeResize="0"/>
          <p:nvPr/>
        </p:nvPicPr>
        <p:blipFill rotWithShape="1">
          <a:blip r:embed="rId4">
            <a:alphaModFix/>
          </a:blip>
          <a:srcRect/>
          <a:stretch/>
        </p:blipFill>
        <p:spPr>
          <a:xfrm>
            <a:off x="882338" y="1764709"/>
            <a:ext cx="1483520" cy="3612468"/>
          </a:xfrm>
          <a:prstGeom prst="rect">
            <a:avLst/>
          </a:prstGeom>
          <a:noFill/>
          <a:ln>
            <a:noFill/>
          </a:ln>
        </p:spPr>
      </p:pic>
      <p:sp>
        <p:nvSpPr>
          <p:cNvPr id="288" name="Google Shape;288;gdd0a58da5b_0_90"/>
          <p:cNvSpPr/>
          <p:nvPr/>
        </p:nvSpPr>
        <p:spPr>
          <a:xfrm>
            <a:off x="6238449" y="1196375"/>
            <a:ext cx="5709300" cy="5009700"/>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pic>
        <p:nvPicPr>
          <p:cNvPr id="289" name="Google Shape;289;gdd0a58da5b_0_90"/>
          <p:cNvPicPr preferRelativeResize="0"/>
          <p:nvPr/>
        </p:nvPicPr>
        <p:blipFill rotWithShape="1">
          <a:blip r:embed="rId5">
            <a:alphaModFix/>
          </a:blip>
          <a:srcRect/>
          <a:stretch/>
        </p:blipFill>
        <p:spPr>
          <a:xfrm>
            <a:off x="4965210" y="1670529"/>
            <a:ext cx="5418703" cy="3612469"/>
          </a:xfrm>
          <a:prstGeom prst="rect">
            <a:avLst/>
          </a:prstGeom>
          <a:noFill/>
          <a:ln>
            <a:noFill/>
          </a:ln>
        </p:spPr>
      </p:pic>
      <p:pic>
        <p:nvPicPr>
          <p:cNvPr id="290" name="Google Shape;290;gdd0a58da5b_0_90"/>
          <p:cNvPicPr preferRelativeResize="0"/>
          <p:nvPr/>
        </p:nvPicPr>
        <p:blipFill rotWithShape="1">
          <a:blip r:embed="rId6">
            <a:alphaModFix/>
          </a:blip>
          <a:srcRect/>
          <a:stretch/>
        </p:blipFill>
        <p:spPr>
          <a:xfrm>
            <a:off x="7854853" y="1670529"/>
            <a:ext cx="5418702" cy="3612469"/>
          </a:xfrm>
          <a:prstGeom prst="rect">
            <a:avLst/>
          </a:prstGeom>
          <a:noFill/>
          <a:ln>
            <a:noFill/>
          </a:ln>
        </p:spPr>
      </p:pic>
      <p:sp>
        <p:nvSpPr>
          <p:cNvPr id="291" name="Google Shape;291;gdd0a58da5b_0_90"/>
          <p:cNvSpPr txBox="1">
            <a:spLocks noGrp="1"/>
          </p:cNvSpPr>
          <p:nvPr>
            <p:ph type="title"/>
          </p:nvPr>
        </p:nvSpPr>
        <p:spPr>
          <a:xfrm>
            <a:off x="239349" y="1373330"/>
            <a:ext cx="5709300" cy="11430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000"/>
              <a:buFont typeface="Nunito Sans"/>
              <a:buNone/>
            </a:pPr>
            <a:r>
              <a:rPr lang="en-US" sz="2100">
                <a:solidFill>
                  <a:srgbClr val="0073AC"/>
                </a:solidFill>
                <a:latin typeface="Nunito Sans"/>
                <a:ea typeface="Nunito Sans"/>
                <a:cs typeface="Nunito Sans"/>
                <a:sym typeface="Nunito Sans"/>
              </a:rPr>
              <a:t>iP</a:t>
            </a:r>
            <a:r>
              <a:rPr lang="en-US" sz="2100" b="0" i="0" u="none" strike="noStrike" cap="none">
                <a:solidFill>
                  <a:srgbClr val="0073AC"/>
                </a:solidFill>
                <a:latin typeface="Nunito Sans"/>
                <a:ea typeface="Nunito Sans"/>
                <a:cs typeface="Nunito Sans"/>
                <a:sym typeface="Nunito Sans"/>
              </a:rPr>
              <a:t>hone </a:t>
            </a:r>
            <a:r>
              <a:rPr lang="en-US" sz="2100">
                <a:solidFill>
                  <a:srgbClr val="0073AC"/>
                </a:solidFill>
                <a:latin typeface="Nunito Sans"/>
                <a:ea typeface="Nunito Sans"/>
                <a:cs typeface="Nunito Sans"/>
                <a:sym typeface="Nunito Sans"/>
              </a:rPr>
              <a:t>&amp;</a:t>
            </a:r>
            <a:r>
              <a:rPr lang="en-US" sz="2100" b="0" i="0" u="none" strike="noStrike" cap="none">
                <a:solidFill>
                  <a:srgbClr val="0073AC"/>
                </a:solidFill>
                <a:latin typeface="Nunito Sans"/>
                <a:ea typeface="Nunito Sans"/>
                <a:cs typeface="Nunito Sans"/>
                <a:sym typeface="Nunito Sans"/>
              </a:rPr>
              <a:t> </a:t>
            </a:r>
            <a:r>
              <a:rPr lang="en-US" sz="2100">
                <a:solidFill>
                  <a:srgbClr val="0073AC"/>
                </a:solidFill>
                <a:latin typeface="Nunito Sans"/>
                <a:ea typeface="Nunito Sans"/>
                <a:cs typeface="Nunito Sans"/>
                <a:sym typeface="Nunito Sans"/>
              </a:rPr>
              <a:t>iP</a:t>
            </a:r>
            <a:r>
              <a:rPr lang="en-US" sz="2100" b="0" i="0" u="none" strike="noStrike" cap="none">
                <a:solidFill>
                  <a:srgbClr val="0073AC"/>
                </a:solidFill>
                <a:latin typeface="Nunito Sans"/>
                <a:ea typeface="Nunito Sans"/>
                <a:cs typeface="Nunito Sans"/>
                <a:sym typeface="Nunito Sans"/>
              </a:rPr>
              <a:t>ad</a:t>
            </a:r>
            <a:endParaRPr sz="2100" b="0" i="0" u="none" strike="noStrike" cap="none">
              <a:solidFill>
                <a:schemeClr val="lt1"/>
              </a:solidFill>
              <a:latin typeface="Calibri"/>
              <a:ea typeface="Calibri"/>
              <a:cs typeface="Calibri"/>
              <a:sym typeface="Calibri"/>
            </a:endParaRPr>
          </a:p>
        </p:txBody>
      </p:sp>
      <p:sp>
        <p:nvSpPr>
          <p:cNvPr id="292" name="Google Shape;292;gdd0a58da5b_0_90"/>
          <p:cNvSpPr txBox="1"/>
          <p:nvPr/>
        </p:nvSpPr>
        <p:spPr>
          <a:xfrm>
            <a:off x="3246475" y="723013"/>
            <a:ext cx="246300" cy="492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293" name="Google Shape;293;gdd0a58da5b_0_90"/>
          <p:cNvGrpSpPr/>
          <p:nvPr/>
        </p:nvGrpSpPr>
        <p:grpSpPr>
          <a:xfrm>
            <a:off x="239354" y="5166435"/>
            <a:ext cx="5709285" cy="908581"/>
            <a:chOff x="335359" y="4879343"/>
            <a:chExt cx="5390186" cy="547800"/>
          </a:xfrm>
        </p:grpSpPr>
        <p:sp>
          <p:nvSpPr>
            <p:cNvPr id="294" name="Google Shape;294;gdd0a58da5b_0_90"/>
            <p:cNvSpPr/>
            <p:nvPr/>
          </p:nvSpPr>
          <p:spPr>
            <a:xfrm>
              <a:off x="3066945" y="4879343"/>
              <a:ext cx="2658600" cy="547800"/>
            </a:xfrm>
            <a:prstGeom prst="roundRect">
              <a:avLst>
                <a:gd name="adj" fmla="val 4308"/>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Nunito Sans"/>
                  <a:ea typeface="Nunito Sans"/>
                  <a:cs typeface="Nunito Sans"/>
                  <a:sym typeface="Nunito Sans"/>
                </a:rPr>
                <a:t>Stap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62626"/>
                  </a:solidFill>
                  <a:latin typeface="Nunito Sans"/>
                  <a:ea typeface="Nunito Sans"/>
                  <a:cs typeface="Nunito Sans"/>
                  <a:sym typeface="Nunito Sans"/>
                </a:rPr>
                <a:t>Klik daarna op de knop ‘</a:t>
              </a:r>
              <a:r>
                <a:rPr lang="en-US" sz="1600" b="0" i="1" u="none" strike="noStrike" cap="none">
                  <a:solidFill>
                    <a:srgbClr val="262626"/>
                  </a:solidFill>
                  <a:latin typeface="Nunito Sans"/>
                  <a:ea typeface="Nunito Sans"/>
                  <a:cs typeface="Nunito Sans"/>
                  <a:sym typeface="Nunito Sans"/>
                </a:rPr>
                <a:t>Download</a:t>
              </a:r>
              <a:r>
                <a:rPr lang="en-US" sz="1600" b="0" i="0" u="none" strike="noStrike" cap="none">
                  <a:solidFill>
                    <a:srgbClr val="262626"/>
                  </a:solidFill>
                  <a:latin typeface="Nunito Sans"/>
                  <a:ea typeface="Nunito Sans"/>
                  <a:cs typeface="Nunito Sans"/>
                  <a:sym typeface="Nunito Sans"/>
                </a:rPr>
                <a:t>’</a:t>
              </a:r>
              <a:endParaRPr/>
            </a:p>
          </p:txBody>
        </p:sp>
        <p:sp>
          <p:nvSpPr>
            <p:cNvPr id="295" name="Google Shape;295;gdd0a58da5b_0_90"/>
            <p:cNvSpPr/>
            <p:nvPr/>
          </p:nvSpPr>
          <p:spPr>
            <a:xfrm>
              <a:off x="335359" y="4885427"/>
              <a:ext cx="2576400" cy="528600"/>
            </a:xfrm>
            <a:prstGeom prst="roundRect">
              <a:avLst>
                <a:gd name="adj" fmla="val 4308"/>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Nunito Sans"/>
                  <a:ea typeface="Nunito Sans"/>
                  <a:cs typeface="Nunito Sans"/>
                  <a:sym typeface="Nunito Sans"/>
                </a:rPr>
                <a:t>Stap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62626"/>
                  </a:solidFill>
                  <a:latin typeface="Nunito Sans"/>
                  <a:ea typeface="Nunito Sans"/>
                  <a:cs typeface="Nunito Sans"/>
                  <a:sym typeface="Nunito Sans"/>
                </a:rPr>
                <a:t>Zoek in de App Store </a:t>
              </a:r>
              <a:br>
                <a:rPr lang="en-US" sz="1600" b="0" i="0" u="none" strike="noStrike" cap="none">
                  <a:solidFill>
                    <a:srgbClr val="262626"/>
                  </a:solidFill>
                  <a:latin typeface="Nunito Sans"/>
                  <a:ea typeface="Nunito Sans"/>
                  <a:cs typeface="Nunito Sans"/>
                  <a:sym typeface="Nunito Sans"/>
                </a:rPr>
              </a:br>
              <a:r>
                <a:rPr lang="en-US" sz="1600" b="0" i="0" u="none" strike="noStrike" cap="none">
                  <a:solidFill>
                    <a:srgbClr val="262626"/>
                  </a:solidFill>
                  <a:latin typeface="Nunito Sans"/>
                  <a:ea typeface="Nunito Sans"/>
                  <a:cs typeface="Nunito Sans"/>
                  <a:sym typeface="Nunito Sans"/>
                </a:rPr>
                <a:t>op ‘</a:t>
              </a:r>
              <a:r>
                <a:rPr lang="en-US" sz="1600" b="0" i="1" u="none" strike="noStrike" cap="none">
                  <a:solidFill>
                    <a:srgbClr val="262626"/>
                  </a:solidFill>
                  <a:latin typeface="Nunito Sans"/>
                  <a:ea typeface="Nunito Sans"/>
                  <a:cs typeface="Nunito Sans"/>
                  <a:sym typeface="Nunito Sans"/>
                </a:rPr>
                <a:t>Dialog</a:t>
              </a:r>
              <a:r>
                <a:rPr lang="en-US" sz="1600" b="0" i="0" u="none" strike="noStrike" cap="none">
                  <a:solidFill>
                    <a:srgbClr val="262626"/>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p:txBody>
        </p:sp>
      </p:grpSp>
      <p:pic>
        <p:nvPicPr>
          <p:cNvPr id="296" name="Google Shape;296;gdd0a58da5b_0_90"/>
          <p:cNvPicPr preferRelativeResize="0"/>
          <p:nvPr/>
        </p:nvPicPr>
        <p:blipFill rotWithShape="1">
          <a:blip r:embed="rId7">
            <a:alphaModFix/>
          </a:blip>
          <a:srcRect/>
          <a:stretch/>
        </p:blipFill>
        <p:spPr>
          <a:xfrm rot="-5956818">
            <a:off x="1493303" y="2675574"/>
            <a:ext cx="573850" cy="263757"/>
          </a:xfrm>
          <a:prstGeom prst="rect">
            <a:avLst/>
          </a:prstGeom>
          <a:noFill/>
          <a:ln>
            <a:noFill/>
          </a:ln>
        </p:spPr>
      </p:pic>
      <p:pic>
        <p:nvPicPr>
          <p:cNvPr id="297" name="Google Shape;297;gdd0a58da5b_0_90"/>
          <p:cNvPicPr preferRelativeResize="0"/>
          <p:nvPr/>
        </p:nvPicPr>
        <p:blipFill rotWithShape="1">
          <a:blip r:embed="rId7">
            <a:alphaModFix/>
          </a:blip>
          <a:srcRect/>
          <a:stretch/>
        </p:blipFill>
        <p:spPr>
          <a:xfrm rot="-6126214">
            <a:off x="4344211" y="3074856"/>
            <a:ext cx="573850" cy="263757"/>
          </a:xfrm>
          <a:prstGeom prst="rect">
            <a:avLst/>
          </a:prstGeom>
          <a:noFill/>
          <a:ln>
            <a:noFill/>
          </a:ln>
        </p:spPr>
      </p:pic>
      <p:sp>
        <p:nvSpPr>
          <p:cNvPr id="298" name="Google Shape;298;gdd0a58da5b_0_90"/>
          <p:cNvSpPr txBox="1"/>
          <p:nvPr/>
        </p:nvSpPr>
        <p:spPr>
          <a:xfrm>
            <a:off x="6238448" y="1372449"/>
            <a:ext cx="5731200" cy="11430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000"/>
              <a:buFont typeface="Nunito Sans"/>
              <a:buNone/>
            </a:pPr>
            <a:r>
              <a:rPr lang="en-US" sz="2100" b="0" i="0" u="none" strike="noStrike" cap="none">
                <a:solidFill>
                  <a:srgbClr val="0073AC"/>
                </a:solidFill>
                <a:latin typeface="Nunito Sans"/>
                <a:ea typeface="Nunito Sans"/>
                <a:cs typeface="Nunito Sans"/>
                <a:sym typeface="Nunito Sans"/>
              </a:rPr>
              <a:t>Android</a:t>
            </a:r>
            <a:endParaRPr sz="2100" b="0" i="0" u="none" strike="noStrike" cap="none">
              <a:solidFill>
                <a:schemeClr val="lt1"/>
              </a:solidFill>
              <a:latin typeface="Calibri"/>
              <a:ea typeface="Calibri"/>
              <a:cs typeface="Calibri"/>
              <a:sym typeface="Calibri"/>
            </a:endParaRPr>
          </a:p>
        </p:txBody>
      </p:sp>
      <p:grpSp>
        <p:nvGrpSpPr>
          <p:cNvPr id="299" name="Google Shape;299;gdd0a58da5b_0_90"/>
          <p:cNvGrpSpPr/>
          <p:nvPr/>
        </p:nvGrpSpPr>
        <p:grpSpPr>
          <a:xfrm>
            <a:off x="6238452" y="5166435"/>
            <a:ext cx="5709285" cy="908722"/>
            <a:chOff x="335359" y="4879343"/>
            <a:chExt cx="5390186" cy="547885"/>
          </a:xfrm>
        </p:grpSpPr>
        <p:sp>
          <p:nvSpPr>
            <p:cNvPr id="300" name="Google Shape;300;gdd0a58da5b_0_90"/>
            <p:cNvSpPr/>
            <p:nvPr/>
          </p:nvSpPr>
          <p:spPr>
            <a:xfrm>
              <a:off x="3066945" y="4879343"/>
              <a:ext cx="2658600" cy="524100"/>
            </a:xfrm>
            <a:prstGeom prst="roundRect">
              <a:avLst>
                <a:gd name="adj" fmla="val 4308"/>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Nunito Sans"/>
                  <a:ea typeface="Nunito Sans"/>
                  <a:cs typeface="Nunito Sans"/>
                  <a:sym typeface="Nunito Sans"/>
                </a:rPr>
                <a:t>Stap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62626"/>
                  </a:solidFill>
                  <a:latin typeface="Nunito Sans"/>
                  <a:ea typeface="Nunito Sans"/>
                  <a:cs typeface="Nunito Sans"/>
                  <a:sym typeface="Nunito Sans"/>
                </a:rPr>
                <a:t>Klik daarna op de knop ‘</a:t>
              </a:r>
              <a:r>
                <a:rPr lang="en-US" sz="1600" b="0" i="1" u="none" strike="noStrike" cap="none">
                  <a:solidFill>
                    <a:srgbClr val="262626"/>
                  </a:solidFill>
                  <a:latin typeface="Nunito Sans"/>
                  <a:ea typeface="Nunito Sans"/>
                  <a:cs typeface="Nunito Sans"/>
                  <a:sym typeface="Nunito Sans"/>
                </a:rPr>
                <a:t>Installeren</a:t>
              </a:r>
              <a:r>
                <a:rPr lang="en-US" sz="1600" b="0" i="0" u="none" strike="noStrike" cap="none">
                  <a:solidFill>
                    <a:srgbClr val="262626"/>
                  </a:solidFill>
                  <a:latin typeface="Nunito Sans"/>
                  <a:ea typeface="Nunito Sans"/>
                  <a:cs typeface="Nunito Sans"/>
                  <a:sym typeface="Nunito Sans"/>
                </a:rPr>
                <a:t>’</a:t>
              </a:r>
              <a:endParaRPr/>
            </a:p>
          </p:txBody>
        </p:sp>
        <p:sp>
          <p:nvSpPr>
            <p:cNvPr id="301" name="Google Shape;301;gdd0a58da5b_0_90"/>
            <p:cNvSpPr/>
            <p:nvPr/>
          </p:nvSpPr>
          <p:spPr>
            <a:xfrm>
              <a:off x="335359" y="4885428"/>
              <a:ext cx="2576400" cy="541800"/>
            </a:xfrm>
            <a:prstGeom prst="roundRect">
              <a:avLst>
                <a:gd name="adj" fmla="val 4308"/>
              </a:avLst>
            </a:prstGeom>
            <a:solidFill>
              <a:srgbClr val="F3F8FB"/>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Nunito Sans"/>
                  <a:ea typeface="Nunito Sans"/>
                  <a:cs typeface="Nunito Sans"/>
                  <a:sym typeface="Nunito Sans"/>
                </a:rPr>
                <a:t>Stap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62626"/>
                  </a:solidFill>
                  <a:latin typeface="Nunito Sans"/>
                  <a:ea typeface="Nunito Sans"/>
                  <a:cs typeface="Nunito Sans"/>
                  <a:sym typeface="Nunito Sans"/>
                </a:rPr>
                <a:t>Zoek in de Google Play Store op ‘</a:t>
              </a:r>
              <a:r>
                <a:rPr lang="en-US" sz="1600" b="0" i="1" u="none" strike="noStrike" cap="none">
                  <a:solidFill>
                    <a:srgbClr val="262626"/>
                  </a:solidFill>
                  <a:latin typeface="Nunito Sans"/>
                  <a:ea typeface="Nunito Sans"/>
                  <a:cs typeface="Nunito Sans"/>
                  <a:sym typeface="Nunito Sans"/>
                </a:rPr>
                <a:t>Dialog HR</a:t>
              </a:r>
              <a:r>
                <a:rPr lang="en-US" sz="1600" b="0" i="0" u="none" strike="noStrike" cap="none">
                  <a:solidFill>
                    <a:srgbClr val="262626"/>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p:txBody>
        </p:sp>
      </p:grpSp>
      <p:pic>
        <p:nvPicPr>
          <p:cNvPr id="302" name="Google Shape;302;gdd0a58da5b_0_90"/>
          <p:cNvPicPr preferRelativeResize="0"/>
          <p:nvPr/>
        </p:nvPicPr>
        <p:blipFill rotWithShape="1">
          <a:blip r:embed="rId7">
            <a:alphaModFix/>
          </a:blip>
          <a:srcRect/>
          <a:stretch/>
        </p:blipFill>
        <p:spPr>
          <a:xfrm rot="6407895">
            <a:off x="10550788" y="2759871"/>
            <a:ext cx="573850" cy="263757"/>
          </a:xfrm>
          <a:prstGeom prst="rect">
            <a:avLst/>
          </a:prstGeom>
          <a:noFill/>
          <a:ln>
            <a:noFill/>
          </a:ln>
        </p:spPr>
      </p:pic>
      <p:pic>
        <p:nvPicPr>
          <p:cNvPr id="303" name="Google Shape;303;gdd0a58da5b_0_90"/>
          <p:cNvPicPr preferRelativeResize="0"/>
          <p:nvPr/>
        </p:nvPicPr>
        <p:blipFill rotWithShape="1">
          <a:blip r:embed="rId7">
            <a:alphaModFix/>
          </a:blip>
          <a:srcRect/>
          <a:stretch/>
        </p:blipFill>
        <p:spPr>
          <a:xfrm rot="-3574773">
            <a:off x="7088472" y="3136440"/>
            <a:ext cx="573850" cy="263757"/>
          </a:xfrm>
          <a:prstGeom prst="rect">
            <a:avLst/>
          </a:prstGeom>
          <a:noFill/>
          <a:ln>
            <a:noFill/>
          </a:ln>
        </p:spPr>
      </p:pic>
      <p:sp>
        <p:nvSpPr>
          <p:cNvPr id="304" name="Google Shape;304;gdd0a58da5b_0_90"/>
          <p:cNvSpPr txBox="1"/>
          <p:nvPr/>
        </p:nvSpPr>
        <p:spPr>
          <a:xfrm>
            <a:off x="322465" y="275462"/>
            <a:ext cx="11630100" cy="711000"/>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b="0" i="0" u="none" strike="noStrike" cap="none">
                <a:solidFill>
                  <a:srgbClr val="0073AC"/>
                </a:solidFill>
                <a:latin typeface="Nunito Sans"/>
                <a:ea typeface="Nunito Sans"/>
                <a:cs typeface="Nunito Sans"/>
                <a:sym typeface="Nunito Sans"/>
              </a:rPr>
              <a:t>Installeren op mobiel</a:t>
            </a:r>
            <a:endParaRPr sz="4400" b="0"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nl-NL" sz="4200" b="1" dirty="0">
                <a:latin typeface="Nunito Sans"/>
                <a:ea typeface="Nunito Sans"/>
                <a:cs typeface="Nunito Sans"/>
                <a:sym typeface="Nunito Sans"/>
              </a:rPr>
              <a:t>Sparren (1-op-1 sessie online)</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221247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p:nvSpPr>
          <p:cNvPr id="26" name="Google Shape;217;p3">
            <a:extLst>
              <a:ext uri="{FF2B5EF4-FFF2-40B4-BE49-F238E27FC236}">
                <a16:creationId xmlns:a16="http://schemas.microsoft.com/office/drawing/2014/main" id="{2184CF2C-4C93-3142-A1AC-87CACD822FBF}"/>
              </a:ext>
            </a:extLst>
          </p:cNvPr>
          <p:cNvSpPr/>
          <p:nvPr/>
        </p:nvSpPr>
        <p:spPr>
          <a:xfrm>
            <a:off x="8288594" y="1215455"/>
            <a:ext cx="3530296" cy="4757641"/>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210" name="Google Shape;210;p3"/>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err="1">
                <a:solidFill>
                  <a:srgbClr val="0073AC"/>
                </a:solidFill>
                <a:latin typeface="Nunito Sans"/>
                <a:ea typeface="Nunito Sans"/>
                <a:cs typeface="Nunito Sans"/>
                <a:sym typeface="Nunito Sans"/>
              </a:rPr>
              <a:t>Sparren</a:t>
            </a:r>
            <a:r>
              <a:rPr lang="en-US" sz="4400" dirty="0">
                <a:solidFill>
                  <a:srgbClr val="0073AC"/>
                </a:solidFill>
                <a:latin typeface="Nunito Sans"/>
                <a:ea typeface="Nunito Sans"/>
                <a:cs typeface="Nunito Sans"/>
                <a:sym typeface="Nunito Sans"/>
              </a:rPr>
              <a:t> (1-op-1 </a:t>
            </a:r>
            <a:r>
              <a:rPr lang="en-US" sz="4400" dirty="0" err="1">
                <a:solidFill>
                  <a:srgbClr val="0073AC"/>
                </a:solidFill>
                <a:latin typeface="Nunito Sans"/>
                <a:ea typeface="Nunito Sans"/>
                <a:cs typeface="Nunito Sans"/>
                <a:sym typeface="Nunito Sans"/>
              </a:rPr>
              <a:t>sessie</a:t>
            </a:r>
            <a:r>
              <a:rPr lang="en-US" sz="4400" dirty="0">
                <a:solidFill>
                  <a:srgbClr val="0073AC"/>
                </a:solidFill>
                <a:latin typeface="Nunito Sans"/>
                <a:ea typeface="Nunito Sans"/>
                <a:cs typeface="Nunito Sans"/>
                <a:sym typeface="Nunito Sans"/>
              </a:rPr>
              <a:t> online)</a:t>
            </a:r>
            <a:endParaRPr sz="4400" b="0" i="0" u="none" strike="noStrike" cap="none" dirty="0">
              <a:solidFill>
                <a:schemeClr val="lt1"/>
              </a:solidFill>
              <a:latin typeface="Calibri"/>
              <a:ea typeface="Calibri"/>
              <a:cs typeface="Calibri"/>
              <a:sym typeface="Calibri"/>
            </a:endParaRPr>
          </a:p>
        </p:txBody>
      </p:sp>
      <p:sp>
        <p:nvSpPr>
          <p:cNvPr id="211" name="Google Shape;211;p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4" name="Google Shape;610;p27">
            <a:extLst>
              <a:ext uri="{FF2B5EF4-FFF2-40B4-BE49-F238E27FC236}">
                <a16:creationId xmlns:a16="http://schemas.microsoft.com/office/drawing/2014/main" id="{C59B6E58-7227-D440-A131-297359BAAB99}"/>
              </a:ext>
            </a:extLst>
          </p:cNvPr>
          <p:cNvPicPr preferRelativeResize="0"/>
          <p:nvPr/>
        </p:nvPicPr>
        <p:blipFill rotWithShape="1">
          <a:blip r:embed="rId3">
            <a:alphaModFix/>
          </a:blip>
          <a:srcRect/>
          <a:stretch/>
        </p:blipFill>
        <p:spPr>
          <a:xfrm>
            <a:off x="9279214" y="2575377"/>
            <a:ext cx="1483443" cy="1186369"/>
          </a:xfrm>
          <a:prstGeom prst="rect">
            <a:avLst/>
          </a:prstGeom>
          <a:noFill/>
          <a:ln>
            <a:noFill/>
          </a:ln>
        </p:spPr>
      </p:pic>
      <p:sp>
        <p:nvSpPr>
          <p:cNvPr id="20" name="Google Shape;209;p3">
            <a:extLst>
              <a:ext uri="{FF2B5EF4-FFF2-40B4-BE49-F238E27FC236}">
                <a16:creationId xmlns:a16="http://schemas.microsoft.com/office/drawing/2014/main" id="{836EAB91-FD6C-9246-9D9C-39D5461F2888}"/>
              </a:ext>
            </a:extLst>
          </p:cNvPr>
          <p:cNvSpPr/>
          <p:nvPr/>
        </p:nvSpPr>
        <p:spPr>
          <a:xfrm>
            <a:off x="373110" y="1215455"/>
            <a:ext cx="7679509" cy="4757642"/>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21" name="Google Shape;212;p3">
            <a:extLst>
              <a:ext uri="{FF2B5EF4-FFF2-40B4-BE49-F238E27FC236}">
                <a16:creationId xmlns:a16="http://schemas.microsoft.com/office/drawing/2014/main" id="{0BB3FFE0-3060-FC44-A6EF-EC9534CF091F}"/>
              </a:ext>
            </a:extLst>
          </p:cNvPr>
          <p:cNvSpPr/>
          <p:nvPr/>
        </p:nvSpPr>
        <p:spPr>
          <a:xfrm>
            <a:off x="1252981" y="1415071"/>
            <a:ext cx="7679509" cy="3860783"/>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nl-NL" sz="2800" b="0" i="0" u="none" strike="noStrike" cap="none" dirty="0">
                <a:solidFill>
                  <a:srgbClr val="595959"/>
                </a:solidFill>
                <a:latin typeface="Nunito Sans"/>
                <a:ea typeface="Nunito Sans"/>
                <a:cs typeface="Nunito Sans"/>
                <a:sym typeface="Nunito Sans"/>
              </a:rPr>
              <a:t>Welke vragen heb je nog over </a:t>
            </a:r>
            <a:r>
              <a:rPr lang="nl-NL" sz="2800" b="0" i="0" u="none" strike="noStrike" cap="none" dirty="0" err="1">
                <a:solidFill>
                  <a:srgbClr val="595959"/>
                </a:solidFill>
                <a:latin typeface="Nunito Sans"/>
                <a:ea typeface="Nunito Sans"/>
                <a:cs typeface="Nunito Sans"/>
                <a:sym typeface="Nunito Sans"/>
              </a:rPr>
              <a:t>Dialog</a:t>
            </a:r>
            <a:r>
              <a:rPr lang="nl-NL" sz="2800" b="0" i="0" u="none" strike="noStrike" cap="none" dirty="0">
                <a:solidFill>
                  <a:srgbClr val="595959"/>
                </a:solidFill>
                <a:latin typeface="Nunito Sans"/>
                <a:ea typeface="Nunito Sans"/>
                <a:cs typeface="Nunito Sans"/>
                <a:sym typeface="Nunito Sans"/>
              </a:rPr>
              <a:t>?</a:t>
            </a:r>
            <a:br>
              <a:rPr lang="nl-NL" sz="2800" b="0" i="0" u="none" strike="noStrike" cap="none" dirty="0">
                <a:solidFill>
                  <a:srgbClr val="595959"/>
                </a:solidFill>
                <a:latin typeface="Nunito Sans"/>
                <a:ea typeface="Nunito Sans"/>
                <a:cs typeface="Nunito Sans"/>
                <a:sym typeface="Nunito Sans"/>
              </a:rPr>
            </a:br>
            <a:r>
              <a:rPr lang="nl-NL" sz="2800" dirty="0">
                <a:solidFill>
                  <a:srgbClr val="595959"/>
                </a:solidFill>
                <a:latin typeface="Nunito Sans"/>
                <a:ea typeface="Nunito Sans"/>
                <a:cs typeface="Nunito Sans"/>
                <a:sym typeface="Nunito Sans"/>
              </a:rPr>
              <a:t>Wat is jouw persoonlijke plan? </a:t>
            </a:r>
          </a:p>
          <a:p>
            <a:pPr lvl="0">
              <a:lnSpc>
                <a:spcPct val="200000"/>
              </a:lnSpc>
              <a:buSzPts val="2800"/>
            </a:pPr>
            <a:r>
              <a:rPr lang="nl-NL" sz="2800" dirty="0">
                <a:solidFill>
                  <a:srgbClr val="595959"/>
                </a:solidFill>
                <a:latin typeface="Nunito Sans"/>
                <a:ea typeface="Nunito Sans"/>
                <a:cs typeface="Nunito Sans"/>
                <a:sym typeface="Nunito Sans"/>
              </a:rPr>
              <a:t>Hoe zie je jouw rol </a:t>
            </a:r>
            <a:r>
              <a:rPr lang="nl-NL" sz="2800" b="0" i="0" u="none" strike="noStrike" cap="none" dirty="0">
                <a:solidFill>
                  <a:srgbClr val="595959"/>
                </a:solidFill>
                <a:latin typeface="Nunito Sans"/>
                <a:ea typeface="Nunito Sans"/>
                <a:cs typeface="Nunito Sans"/>
                <a:sym typeface="Nunito Sans"/>
              </a:rPr>
              <a:t>in dit traject?</a:t>
            </a:r>
            <a:br>
              <a:rPr lang="nl-NL" sz="2800" b="0" i="0" u="none" strike="noStrike" cap="none" dirty="0">
                <a:solidFill>
                  <a:srgbClr val="595959"/>
                </a:solidFill>
                <a:latin typeface="Nunito Sans"/>
                <a:ea typeface="Nunito Sans"/>
                <a:cs typeface="Nunito Sans"/>
                <a:sym typeface="Nunito Sans"/>
              </a:rPr>
            </a:br>
            <a:endParaRPr dirty="0"/>
          </a:p>
        </p:txBody>
      </p:sp>
      <p:pic>
        <p:nvPicPr>
          <p:cNvPr id="30" name="Google Shape;213;p3">
            <a:extLst>
              <a:ext uri="{FF2B5EF4-FFF2-40B4-BE49-F238E27FC236}">
                <a16:creationId xmlns:a16="http://schemas.microsoft.com/office/drawing/2014/main" id="{C5923E7F-8DDD-244F-AFB7-06F4CD705677}"/>
              </a:ext>
            </a:extLst>
          </p:cNvPr>
          <p:cNvPicPr preferRelativeResize="0"/>
          <p:nvPr/>
        </p:nvPicPr>
        <p:blipFill rotWithShape="1">
          <a:blip r:embed="rId4">
            <a:alphaModFix/>
          </a:blip>
          <a:srcRect/>
          <a:stretch/>
        </p:blipFill>
        <p:spPr>
          <a:xfrm>
            <a:off x="836005" y="1763387"/>
            <a:ext cx="316964" cy="244927"/>
          </a:xfrm>
          <a:prstGeom prst="rect">
            <a:avLst/>
          </a:prstGeom>
          <a:noFill/>
          <a:ln>
            <a:noFill/>
          </a:ln>
        </p:spPr>
      </p:pic>
      <p:pic>
        <p:nvPicPr>
          <p:cNvPr id="31" name="Google Shape;214;p3">
            <a:extLst>
              <a:ext uri="{FF2B5EF4-FFF2-40B4-BE49-F238E27FC236}">
                <a16:creationId xmlns:a16="http://schemas.microsoft.com/office/drawing/2014/main" id="{D944CB40-8A49-4B4B-8383-EA169659B75A}"/>
              </a:ext>
            </a:extLst>
          </p:cNvPr>
          <p:cNvPicPr preferRelativeResize="0"/>
          <p:nvPr/>
        </p:nvPicPr>
        <p:blipFill rotWithShape="1">
          <a:blip r:embed="rId4">
            <a:alphaModFix/>
          </a:blip>
          <a:srcRect/>
          <a:stretch/>
        </p:blipFill>
        <p:spPr>
          <a:xfrm>
            <a:off x="858524" y="2682340"/>
            <a:ext cx="316964" cy="244927"/>
          </a:xfrm>
          <a:prstGeom prst="rect">
            <a:avLst/>
          </a:prstGeom>
          <a:noFill/>
          <a:ln>
            <a:noFill/>
          </a:ln>
        </p:spPr>
      </p:pic>
      <p:pic>
        <p:nvPicPr>
          <p:cNvPr id="32" name="Google Shape;215;p3">
            <a:extLst>
              <a:ext uri="{FF2B5EF4-FFF2-40B4-BE49-F238E27FC236}">
                <a16:creationId xmlns:a16="http://schemas.microsoft.com/office/drawing/2014/main" id="{E762B19F-C3B4-7447-920C-F3433CBBB633}"/>
              </a:ext>
            </a:extLst>
          </p:cNvPr>
          <p:cNvPicPr preferRelativeResize="0"/>
          <p:nvPr/>
        </p:nvPicPr>
        <p:blipFill rotWithShape="1">
          <a:blip r:embed="rId4">
            <a:alphaModFix/>
          </a:blip>
          <a:srcRect/>
          <a:stretch/>
        </p:blipFill>
        <p:spPr>
          <a:xfrm>
            <a:off x="858524" y="3601293"/>
            <a:ext cx="316964" cy="244927"/>
          </a:xfrm>
          <a:prstGeom prst="rect">
            <a:avLst/>
          </a:prstGeom>
          <a:noFill/>
          <a:ln>
            <a:noFill/>
          </a:ln>
        </p:spPr>
      </p:pic>
    </p:spTree>
    <p:extLst>
      <p:ext uri="{BB962C8B-B14F-4D97-AF65-F5344CB8AC3E}">
        <p14:creationId xmlns:p14="http://schemas.microsoft.com/office/powerpoint/2010/main" val="1687932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nl-NL" sz="4200" b="1" dirty="0">
                <a:latin typeface="Nunito Sans"/>
                <a:ea typeface="Nunito Sans"/>
                <a:cs typeface="Nunito Sans"/>
                <a:sym typeface="Nunito Sans"/>
              </a:rPr>
              <a:t>Evaluatie</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378269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9"/>
          <p:cNvSpPr/>
          <p:nvPr/>
        </p:nvSpPr>
        <p:spPr>
          <a:xfrm>
            <a:off x="465955" y="1525794"/>
            <a:ext cx="11210230" cy="3995051"/>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625" name="Google Shape;625;p29"/>
          <p:cNvPicPr preferRelativeResize="0"/>
          <p:nvPr/>
        </p:nvPicPr>
        <p:blipFill rotWithShape="1">
          <a:blip r:embed="rId3">
            <a:alphaModFix/>
          </a:blip>
          <a:srcRect/>
          <a:stretch/>
        </p:blipFill>
        <p:spPr>
          <a:xfrm>
            <a:off x="4682381" y="1857117"/>
            <a:ext cx="2580429" cy="3332403"/>
          </a:xfrm>
          <a:prstGeom prst="rect">
            <a:avLst/>
          </a:prstGeom>
          <a:noFill/>
          <a:ln>
            <a:noFill/>
          </a:ln>
        </p:spPr>
      </p:pic>
      <p:sp>
        <p:nvSpPr>
          <p:cNvPr id="626" name="Google Shape;626;p29"/>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dirty="0" err="1">
                <a:solidFill>
                  <a:srgbClr val="0073AC"/>
                </a:solidFill>
                <a:latin typeface="Nunito Sans"/>
                <a:ea typeface="Nunito Sans"/>
                <a:cs typeface="Nunito Sans"/>
                <a:sym typeface="Nunito Sans"/>
              </a:rPr>
              <a:t>Evaluatie</a:t>
            </a:r>
            <a:endParaRPr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p:nvSpPr>
          <p:cNvPr id="11" name="Shape 56">
            <a:extLst>
              <a:ext uri="{FF2B5EF4-FFF2-40B4-BE49-F238E27FC236}">
                <a16:creationId xmlns:a16="http://schemas.microsoft.com/office/drawing/2014/main" id="{7424FC91-5F67-4629-BD28-49BAC4F7B829}"/>
              </a:ext>
            </a:extLst>
          </p:cNvPr>
          <p:cNvSpPr/>
          <p:nvPr/>
        </p:nvSpPr>
        <p:spPr>
          <a:xfrm>
            <a:off x="373110" y="1215456"/>
            <a:ext cx="7812246" cy="467099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rgbClr val="F2F8FB"/>
                </a:solidFill>
                <a:latin typeface="Calibri"/>
                <a:ea typeface="Calibri"/>
                <a:cs typeface="Calibri"/>
                <a:sym typeface="Calibri"/>
              </a:rPr>
              <a:t>     </a:t>
            </a:r>
            <a:endParaRPr sz="2400">
              <a:solidFill>
                <a:srgbClr val="F2F8FB"/>
              </a:solidFill>
              <a:latin typeface="Calibri"/>
              <a:ea typeface="Calibri"/>
              <a:cs typeface="Calibri"/>
              <a:sym typeface="Calibri"/>
            </a:endParaRPr>
          </a:p>
        </p:txBody>
      </p:sp>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err="1">
                <a:solidFill>
                  <a:srgbClr val="0073AC"/>
                </a:solidFill>
                <a:latin typeface="Nunito Sans"/>
                <a:ea typeface="Nunito Sans"/>
                <a:cs typeface="Nunito Sans"/>
                <a:sym typeface="Nunito Sans"/>
              </a:rPr>
              <a:t>Programma</a:t>
            </a:r>
            <a:r>
              <a:rPr lang="en-US" sz="4400" dirty="0">
                <a:solidFill>
                  <a:srgbClr val="0073AC"/>
                </a:solidFill>
                <a:latin typeface="Nunito Sans"/>
                <a:ea typeface="Nunito Sans"/>
                <a:cs typeface="Nunito Sans"/>
                <a:sym typeface="Nunito Sans"/>
              </a:rPr>
              <a:t> kick-off</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 name="Shape 139"/>
          <p:cNvSpPr/>
          <p:nvPr/>
        </p:nvSpPr>
        <p:spPr>
          <a:xfrm>
            <a:off x="1252982" y="1620561"/>
            <a:ext cx="6932374"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Nieuwe HR-cyclus </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Ondersteuning </a:t>
            </a:r>
            <a:r>
              <a:rPr lang="nl-NL" sz="2800" dirty="0" err="1">
                <a:solidFill>
                  <a:srgbClr val="595959"/>
                </a:solidFill>
                <a:latin typeface="Nunito Sans"/>
                <a:ea typeface="Nunito Sans"/>
                <a:cs typeface="Nunito Sans"/>
                <a:sym typeface="Nunito Sans"/>
              </a:rPr>
              <a:t>Dialog</a:t>
            </a:r>
            <a:r>
              <a:rPr lang="nl-NL" sz="2800" dirty="0">
                <a:solidFill>
                  <a:srgbClr val="595959"/>
                </a:solidFill>
                <a:latin typeface="Nunito Sans"/>
                <a:ea typeface="Nunito Sans"/>
                <a:cs typeface="Nunito Sans"/>
                <a:sym typeface="Nunito Sans"/>
              </a:rPr>
              <a:t> </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Zelf aan de slag</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Plan van aanpak leidinggevenden</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Vervolgafspraken</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Sparren (1-op-1 sessie)</a:t>
            </a:r>
          </a:p>
        </p:txBody>
      </p:sp>
      <p:pic>
        <p:nvPicPr>
          <p:cNvPr id="140" name="Shape 140"/>
          <p:cNvPicPr preferRelativeResize="0"/>
          <p:nvPr/>
        </p:nvPicPr>
        <p:blipFill rotWithShape="1">
          <a:blip r:embed="rId3">
            <a:alphaModFix/>
          </a:blip>
          <a:srcRect/>
          <a:stretch/>
        </p:blipFill>
        <p:spPr>
          <a:xfrm>
            <a:off x="826802" y="1935078"/>
            <a:ext cx="316964" cy="244927"/>
          </a:xfrm>
          <a:prstGeom prst="rect">
            <a:avLst/>
          </a:prstGeom>
          <a:noFill/>
          <a:ln>
            <a:noFill/>
          </a:ln>
        </p:spPr>
      </p:pic>
      <p:pic>
        <p:nvPicPr>
          <p:cNvPr id="8" name="Shape 141">
            <a:extLst>
              <a:ext uri="{FF2B5EF4-FFF2-40B4-BE49-F238E27FC236}">
                <a16:creationId xmlns:a16="http://schemas.microsoft.com/office/drawing/2014/main" id="{4AC6B7A8-0B12-D54A-878B-39CB26E40256}"/>
              </a:ext>
            </a:extLst>
          </p:cNvPr>
          <p:cNvPicPr preferRelativeResize="0"/>
          <p:nvPr/>
        </p:nvPicPr>
        <p:blipFill rotWithShape="1">
          <a:blip r:embed="rId3">
            <a:alphaModFix/>
          </a:blip>
          <a:srcRect/>
          <a:stretch/>
        </p:blipFill>
        <p:spPr>
          <a:xfrm>
            <a:off x="818481" y="2589696"/>
            <a:ext cx="316964" cy="244927"/>
          </a:xfrm>
          <a:prstGeom prst="rect">
            <a:avLst/>
          </a:prstGeom>
          <a:noFill/>
          <a:ln>
            <a:noFill/>
          </a:ln>
        </p:spPr>
      </p:pic>
      <p:sp>
        <p:nvSpPr>
          <p:cNvPr id="14" name="Shape 56">
            <a:extLst>
              <a:ext uri="{FF2B5EF4-FFF2-40B4-BE49-F238E27FC236}">
                <a16:creationId xmlns:a16="http://schemas.microsoft.com/office/drawing/2014/main" id="{A2EC663D-B7B5-4006-A3CC-05F715C6BA3C}"/>
              </a:ext>
            </a:extLst>
          </p:cNvPr>
          <p:cNvSpPr/>
          <p:nvPr/>
        </p:nvSpPr>
        <p:spPr>
          <a:xfrm>
            <a:off x="8539315" y="1215456"/>
            <a:ext cx="3279575" cy="467099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pic>
        <p:nvPicPr>
          <p:cNvPr id="10" name="Shape 141">
            <a:extLst>
              <a:ext uri="{FF2B5EF4-FFF2-40B4-BE49-F238E27FC236}">
                <a16:creationId xmlns:a16="http://schemas.microsoft.com/office/drawing/2014/main" id="{9666C681-710E-D849-BE88-A592E42F4523}"/>
              </a:ext>
            </a:extLst>
          </p:cNvPr>
          <p:cNvPicPr preferRelativeResize="0"/>
          <p:nvPr/>
        </p:nvPicPr>
        <p:blipFill rotWithShape="1">
          <a:blip r:embed="rId3">
            <a:alphaModFix/>
          </a:blip>
          <a:srcRect/>
          <a:stretch/>
        </p:blipFill>
        <p:spPr>
          <a:xfrm>
            <a:off x="818481" y="3244314"/>
            <a:ext cx="316964" cy="244927"/>
          </a:xfrm>
          <a:prstGeom prst="rect">
            <a:avLst/>
          </a:prstGeom>
          <a:noFill/>
          <a:ln>
            <a:noFill/>
          </a:ln>
        </p:spPr>
      </p:pic>
      <p:pic>
        <p:nvPicPr>
          <p:cNvPr id="13" name="Shape 207">
            <a:extLst>
              <a:ext uri="{FF2B5EF4-FFF2-40B4-BE49-F238E27FC236}">
                <a16:creationId xmlns:a16="http://schemas.microsoft.com/office/drawing/2014/main" id="{CB66C4E2-4267-45F6-9E98-D294CE232E8F}"/>
              </a:ext>
            </a:extLst>
          </p:cNvPr>
          <p:cNvPicPr preferRelativeResize="0"/>
          <p:nvPr/>
        </p:nvPicPr>
        <p:blipFill rotWithShape="1">
          <a:blip r:embed="rId4">
            <a:alphaModFix/>
          </a:blip>
          <a:srcRect/>
          <a:stretch/>
        </p:blipFill>
        <p:spPr>
          <a:xfrm>
            <a:off x="9342123" y="2490659"/>
            <a:ext cx="1673958" cy="1752236"/>
          </a:xfrm>
          <a:prstGeom prst="rect">
            <a:avLst/>
          </a:prstGeom>
          <a:noFill/>
          <a:ln>
            <a:noFill/>
          </a:ln>
        </p:spPr>
      </p:pic>
      <p:pic>
        <p:nvPicPr>
          <p:cNvPr id="2" name="Shape 141">
            <a:extLst>
              <a:ext uri="{FF2B5EF4-FFF2-40B4-BE49-F238E27FC236}">
                <a16:creationId xmlns:a16="http://schemas.microsoft.com/office/drawing/2014/main" id="{62789749-9CAF-4667-99A5-7FC54AAA83A7}"/>
              </a:ext>
            </a:extLst>
          </p:cNvPr>
          <p:cNvPicPr preferRelativeResize="0"/>
          <p:nvPr/>
        </p:nvPicPr>
        <p:blipFill rotWithShape="1">
          <a:blip r:embed="rId3">
            <a:alphaModFix/>
          </a:blip>
          <a:srcRect/>
          <a:stretch/>
        </p:blipFill>
        <p:spPr>
          <a:xfrm>
            <a:off x="826802" y="3875505"/>
            <a:ext cx="316964" cy="244927"/>
          </a:xfrm>
          <a:prstGeom prst="rect">
            <a:avLst/>
          </a:prstGeom>
          <a:noFill/>
          <a:ln>
            <a:noFill/>
          </a:ln>
        </p:spPr>
      </p:pic>
      <p:pic>
        <p:nvPicPr>
          <p:cNvPr id="3" name="Shape 141">
            <a:extLst>
              <a:ext uri="{FF2B5EF4-FFF2-40B4-BE49-F238E27FC236}">
                <a16:creationId xmlns:a16="http://schemas.microsoft.com/office/drawing/2014/main" id="{B1653A4E-F9CC-45D1-8398-AC79550F74C7}"/>
              </a:ext>
            </a:extLst>
          </p:cNvPr>
          <p:cNvPicPr preferRelativeResize="0"/>
          <p:nvPr/>
        </p:nvPicPr>
        <p:blipFill rotWithShape="1">
          <a:blip r:embed="rId3">
            <a:alphaModFix/>
          </a:blip>
          <a:srcRect/>
          <a:stretch/>
        </p:blipFill>
        <p:spPr>
          <a:xfrm>
            <a:off x="826802" y="4492266"/>
            <a:ext cx="316964" cy="244927"/>
          </a:xfrm>
          <a:prstGeom prst="rect">
            <a:avLst/>
          </a:prstGeom>
          <a:noFill/>
          <a:ln>
            <a:noFill/>
          </a:ln>
        </p:spPr>
      </p:pic>
      <p:pic>
        <p:nvPicPr>
          <p:cNvPr id="15" name="Shape 141">
            <a:extLst>
              <a:ext uri="{FF2B5EF4-FFF2-40B4-BE49-F238E27FC236}">
                <a16:creationId xmlns:a16="http://schemas.microsoft.com/office/drawing/2014/main" id="{D7C488BC-4F3D-074D-889C-3915E19FD26A}"/>
              </a:ext>
            </a:extLst>
          </p:cNvPr>
          <p:cNvPicPr preferRelativeResize="0"/>
          <p:nvPr/>
        </p:nvPicPr>
        <p:blipFill rotWithShape="1">
          <a:blip r:embed="rId3">
            <a:alphaModFix/>
          </a:blip>
          <a:srcRect/>
          <a:stretch/>
        </p:blipFill>
        <p:spPr>
          <a:xfrm>
            <a:off x="818481" y="5109027"/>
            <a:ext cx="316964" cy="244927"/>
          </a:xfrm>
          <a:prstGeom prst="rect">
            <a:avLst/>
          </a:prstGeom>
          <a:noFill/>
          <a:ln>
            <a:noFill/>
          </a:ln>
        </p:spPr>
      </p:pic>
    </p:spTree>
    <p:extLst>
      <p:ext uri="{BB962C8B-B14F-4D97-AF65-F5344CB8AC3E}">
        <p14:creationId xmlns:p14="http://schemas.microsoft.com/office/powerpoint/2010/main" val="398386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nl-NL" sz="4200" b="1" dirty="0">
                <a:latin typeface="Nunito Sans"/>
                <a:ea typeface="Nunito Sans"/>
                <a:cs typeface="Nunito Sans"/>
                <a:sym typeface="Nunito Sans"/>
              </a:rPr>
              <a:t>Bedankt en succes!</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30753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1" name="Shape 56">
            <a:extLst>
              <a:ext uri="{FF2B5EF4-FFF2-40B4-BE49-F238E27FC236}">
                <a16:creationId xmlns:a16="http://schemas.microsoft.com/office/drawing/2014/main" id="{7424FC91-5F67-4629-BD28-49BAC4F7B829}"/>
              </a:ext>
            </a:extLst>
          </p:cNvPr>
          <p:cNvSpPr/>
          <p:nvPr/>
        </p:nvSpPr>
        <p:spPr>
          <a:xfrm>
            <a:off x="373110" y="1215456"/>
            <a:ext cx="7812246" cy="467099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rgbClr val="F2F8FB"/>
                </a:solidFill>
                <a:latin typeface="Calibri"/>
                <a:ea typeface="Calibri"/>
                <a:cs typeface="Calibri"/>
                <a:sym typeface="Calibri"/>
              </a:rPr>
              <a:t>     </a:t>
            </a:r>
            <a:endParaRPr sz="2400">
              <a:solidFill>
                <a:srgbClr val="F2F8FB"/>
              </a:solidFill>
              <a:latin typeface="Calibri"/>
              <a:ea typeface="Calibri"/>
              <a:cs typeface="Calibri"/>
              <a:sym typeface="Calibri"/>
            </a:endParaRPr>
          </a:p>
        </p:txBody>
      </p:sp>
      <p:sp>
        <p:nvSpPr>
          <p:cNvPr id="137" name="Shape 137"/>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err="1">
                <a:solidFill>
                  <a:srgbClr val="0073AC"/>
                </a:solidFill>
                <a:latin typeface="Nunito Sans"/>
                <a:ea typeface="Nunito Sans"/>
                <a:cs typeface="Nunito Sans"/>
                <a:sym typeface="Nunito Sans"/>
              </a:rPr>
              <a:t>Programma</a:t>
            </a:r>
            <a:r>
              <a:rPr lang="en-US" sz="4400" dirty="0">
                <a:solidFill>
                  <a:srgbClr val="0073AC"/>
                </a:solidFill>
                <a:latin typeface="Nunito Sans"/>
                <a:ea typeface="Nunito Sans"/>
                <a:cs typeface="Nunito Sans"/>
                <a:sym typeface="Nunito Sans"/>
              </a:rPr>
              <a:t> </a:t>
            </a:r>
            <a:r>
              <a:rPr lang="en-US" sz="4400" dirty="0" err="1">
                <a:solidFill>
                  <a:srgbClr val="0073AC"/>
                </a:solidFill>
                <a:latin typeface="Nunito Sans"/>
                <a:ea typeface="Nunito Sans"/>
                <a:cs typeface="Nunito Sans"/>
                <a:sym typeface="Nunito Sans"/>
              </a:rPr>
              <a:t>vervolgsessie</a:t>
            </a:r>
            <a:endParaRPr sz="4400" dirty="0">
              <a:solidFill>
                <a:schemeClr val="lt1"/>
              </a:solidFill>
              <a:latin typeface="Calibri"/>
              <a:ea typeface="Calibri"/>
              <a:cs typeface="Calibri"/>
              <a:sym typeface="Calibri"/>
            </a:endParaRPr>
          </a:p>
        </p:txBody>
      </p:sp>
      <p:sp>
        <p:nvSpPr>
          <p:cNvPr id="138" name="Shape 138"/>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39" name="Shape 139"/>
          <p:cNvSpPr/>
          <p:nvPr/>
        </p:nvSpPr>
        <p:spPr>
          <a:xfrm>
            <a:off x="1252982" y="1620561"/>
            <a:ext cx="7286332"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Terugblik op kick-off en 1-op-1 gesprek</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Q&amp;A over nieuwe HR-cyclus en </a:t>
            </a:r>
            <a:r>
              <a:rPr lang="nl-NL" sz="2800" dirty="0" err="1">
                <a:solidFill>
                  <a:srgbClr val="595959"/>
                </a:solidFill>
                <a:latin typeface="Nunito Sans"/>
                <a:ea typeface="Nunito Sans"/>
                <a:cs typeface="Nunito Sans"/>
                <a:sym typeface="Nunito Sans"/>
              </a:rPr>
              <a:t>Dialog</a:t>
            </a:r>
            <a:endParaRPr lang="nl-NL" sz="2800" dirty="0">
              <a:solidFill>
                <a:srgbClr val="595959"/>
              </a:solidFill>
              <a:latin typeface="Nunito Sans"/>
              <a:ea typeface="Nunito Sans"/>
              <a:cs typeface="Nunito Sans"/>
              <a:sym typeface="Nunito Sans"/>
            </a:endParaRP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Plan van aanpak leidinggevenden</a:t>
            </a:r>
          </a:p>
          <a:p>
            <a:pPr marL="0" marR="0" lvl="0" indent="0" algn="l" rtl="0">
              <a:lnSpc>
                <a:spcPct val="150000"/>
              </a:lnSpc>
              <a:spcBef>
                <a:spcPts val="0"/>
              </a:spcBef>
              <a:spcAft>
                <a:spcPts val="0"/>
              </a:spcAft>
              <a:buNone/>
            </a:pPr>
            <a:r>
              <a:rPr lang="nl-NL" sz="2800" dirty="0">
                <a:solidFill>
                  <a:srgbClr val="595959"/>
                </a:solidFill>
                <a:latin typeface="Nunito Sans"/>
                <a:ea typeface="Nunito Sans"/>
                <a:cs typeface="Nunito Sans"/>
                <a:sym typeface="Nunito Sans"/>
              </a:rPr>
              <a:t>Plan van aanpak HR</a:t>
            </a:r>
          </a:p>
        </p:txBody>
      </p:sp>
      <p:pic>
        <p:nvPicPr>
          <p:cNvPr id="140" name="Shape 140"/>
          <p:cNvPicPr preferRelativeResize="0"/>
          <p:nvPr/>
        </p:nvPicPr>
        <p:blipFill rotWithShape="1">
          <a:blip r:embed="rId3">
            <a:alphaModFix/>
          </a:blip>
          <a:srcRect/>
          <a:stretch/>
        </p:blipFill>
        <p:spPr>
          <a:xfrm>
            <a:off x="814369" y="1878307"/>
            <a:ext cx="316964" cy="244927"/>
          </a:xfrm>
          <a:prstGeom prst="rect">
            <a:avLst/>
          </a:prstGeom>
          <a:noFill/>
          <a:ln>
            <a:noFill/>
          </a:ln>
        </p:spPr>
      </p:pic>
      <p:pic>
        <p:nvPicPr>
          <p:cNvPr id="8" name="Shape 141">
            <a:extLst>
              <a:ext uri="{FF2B5EF4-FFF2-40B4-BE49-F238E27FC236}">
                <a16:creationId xmlns:a16="http://schemas.microsoft.com/office/drawing/2014/main" id="{4AC6B7A8-0B12-D54A-878B-39CB26E40256}"/>
              </a:ext>
            </a:extLst>
          </p:cNvPr>
          <p:cNvPicPr preferRelativeResize="0"/>
          <p:nvPr/>
        </p:nvPicPr>
        <p:blipFill rotWithShape="1">
          <a:blip r:embed="rId3">
            <a:alphaModFix/>
          </a:blip>
          <a:srcRect/>
          <a:stretch/>
        </p:blipFill>
        <p:spPr>
          <a:xfrm>
            <a:off x="818481" y="2589696"/>
            <a:ext cx="316964" cy="244927"/>
          </a:xfrm>
          <a:prstGeom prst="rect">
            <a:avLst/>
          </a:prstGeom>
          <a:noFill/>
          <a:ln>
            <a:noFill/>
          </a:ln>
        </p:spPr>
      </p:pic>
      <p:sp>
        <p:nvSpPr>
          <p:cNvPr id="14" name="Shape 56">
            <a:extLst>
              <a:ext uri="{FF2B5EF4-FFF2-40B4-BE49-F238E27FC236}">
                <a16:creationId xmlns:a16="http://schemas.microsoft.com/office/drawing/2014/main" id="{A2EC663D-B7B5-4006-A3CC-05F715C6BA3C}"/>
              </a:ext>
            </a:extLst>
          </p:cNvPr>
          <p:cNvSpPr/>
          <p:nvPr/>
        </p:nvSpPr>
        <p:spPr>
          <a:xfrm>
            <a:off x="8539315" y="1215456"/>
            <a:ext cx="3279575" cy="467099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pic>
        <p:nvPicPr>
          <p:cNvPr id="10" name="Shape 141">
            <a:extLst>
              <a:ext uri="{FF2B5EF4-FFF2-40B4-BE49-F238E27FC236}">
                <a16:creationId xmlns:a16="http://schemas.microsoft.com/office/drawing/2014/main" id="{9666C681-710E-D849-BE88-A592E42F4523}"/>
              </a:ext>
            </a:extLst>
          </p:cNvPr>
          <p:cNvPicPr preferRelativeResize="0"/>
          <p:nvPr/>
        </p:nvPicPr>
        <p:blipFill rotWithShape="1">
          <a:blip r:embed="rId3">
            <a:alphaModFix/>
          </a:blip>
          <a:srcRect/>
          <a:stretch/>
        </p:blipFill>
        <p:spPr>
          <a:xfrm>
            <a:off x="818481" y="3821147"/>
            <a:ext cx="316964" cy="244927"/>
          </a:xfrm>
          <a:prstGeom prst="rect">
            <a:avLst/>
          </a:prstGeom>
          <a:noFill/>
          <a:ln>
            <a:noFill/>
          </a:ln>
        </p:spPr>
      </p:pic>
      <p:pic>
        <p:nvPicPr>
          <p:cNvPr id="13" name="Shape 207">
            <a:extLst>
              <a:ext uri="{FF2B5EF4-FFF2-40B4-BE49-F238E27FC236}">
                <a16:creationId xmlns:a16="http://schemas.microsoft.com/office/drawing/2014/main" id="{CB66C4E2-4267-45F6-9E98-D294CE232E8F}"/>
              </a:ext>
            </a:extLst>
          </p:cNvPr>
          <p:cNvPicPr preferRelativeResize="0"/>
          <p:nvPr/>
        </p:nvPicPr>
        <p:blipFill rotWithShape="1">
          <a:blip r:embed="rId4">
            <a:alphaModFix/>
          </a:blip>
          <a:srcRect/>
          <a:stretch/>
        </p:blipFill>
        <p:spPr>
          <a:xfrm>
            <a:off x="9342123" y="2490659"/>
            <a:ext cx="1673958" cy="1752236"/>
          </a:xfrm>
          <a:prstGeom prst="rect">
            <a:avLst/>
          </a:prstGeom>
          <a:noFill/>
          <a:ln>
            <a:noFill/>
          </a:ln>
        </p:spPr>
      </p:pic>
      <p:pic>
        <p:nvPicPr>
          <p:cNvPr id="12" name="Shape 140">
            <a:extLst>
              <a:ext uri="{FF2B5EF4-FFF2-40B4-BE49-F238E27FC236}">
                <a16:creationId xmlns:a16="http://schemas.microsoft.com/office/drawing/2014/main" id="{0CF2C461-FB41-49B5-B67F-B3A951E055D7}"/>
              </a:ext>
            </a:extLst>
          </p:cNvPr>
          <p:cNvPicPr preferRelativeResize="0"/>
          <p:nvPr/>
        </p:nvPicPr>
        <p:blipFill rotWithShape="1">
          <a:blip r:embed="rId3">
            <a:alphaModFix/>
          </a:blip>
          <a:srcRect/>
          <a:stretch/>
        </p:blipFill>
        <p:spPr>
          <a:xfrm>
            <a:off x="814369" y="3184073"/>
            <a:ext cx="316964" cy="244927"/>
          </a:xfrm>
          <a:prstGeom prst="rect">
            <a:avLst/>
          </a:prstGeom>
          <a:noFill/>
          <a:ln>
            <a:noFill/>
          </a:ln>
        </p:spPr>
      </p:pic>
    </p:spTree>
    <p:extLst>
      <p:ext uri="{BB962C8B-B14F-4D97-AF65-F5344CB8AC3E}">
        <p14:creationId xmlns:p14="http://schemas.microsoft.com/office/powerpoint/2010/main" val="8640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1"/>
          <p:cNvSpPr txBox="1">
            <a:spLocks noGrp="1"/>
          </p:cNvSpPr>
          <p:nvPr>
            <p:ph type="ctrTitle"/>
          </p:nvPr>
        </p:nvSpPr>
        <p:spPr>
          <a:xfrm>
            <a:off x="914400" y="5250646"/>
            <a:ext cx="10363200" cy="71159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chemeClr val="lt1"/>
              </a:buClr>
              <a:buSzPts val="3959"/>
              <a:buFont typeface="Nunito Sans"/>
              <a:buNone/>
            </a:pPr>
            <a:r>
              <a:rPr lang="en-US" sz="4200" b="1" dirty="0">
                <a:latin typeface="Nunito Sans"/>
                <a:ea typeface="Nunito Sans"/>
                <a:cs typeface="Nunito Sans"/>
                <a:sym typeface="Nunito Sans"/>
              </a:rPr>
              <a:t>Online Masterclass </a:t>
            </a:r>
            <a:br>
              <a:rPr lang="en-US" sz="4200" b="1" dirty="0">
                <a:latin typeface="Nunito Sans"/>
                <a:ea typeface="Nunito Sans"/>
                <a:cs typeface="Nunito Sans"/>
                <a:sym typeface="Nunito Sans"/>
              </a:rPr>
            </a:br>
            <a:r>
              <a:rPr lang="en-US" sz="4200" b="1" dirty="0" err="1">
                <a:latin typeface="Nunito Sans"/>
                <a:ea typeface="Nunito Sans"/>
                <a:cs typeface="Nunito Sans"/>
                <a:sym typeface="Nunito Sans"/>
              </a:rPr>
              <a:t>Ontwerp</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je</a:t>
            </a:r>
            <a:r>
              <a:rPr lang="en-US" sz="4200" b="1" dirty="0">
                <a:latin typeface="Nunito Sans"/>
                <a:ea typeface="Nunito Sans"/>
                <a:cs typeface="Nunito Sans"/>
                <a:sym typeface="Nunito Sans"/>
              </a:rPr>
              <a:t> </a:t>
            </a: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sz="4200" b="0" i="0" u="none" strike="noStrike" cap="none" dirty="0">
              <a:solidFill>
                <a:schemeClr val="dk1"/>
              </a:solidFill>
              <a:latin typeface="Nunito Sans"/>
              <a:ea typeface="Nunito Sans"/>
              <a:cs typeface="Nunito Sans"/>
              <a:sym typeface="Nunito Sans"/>
            </a:endParaRPr>
          </a:p>
        </p:txBody>
      </p:sp>
      <p:pic>
        <p:nvPicPr>
          <p:cNvPr id="4" name="Afbeelding 3">
            <a:extLst>
              <a:ext uri="{FF2B5EF4-FFF2-40B4-BE49-F238E27FC236}">
                <a16:creationId xmlns:a16="http://schemas.microsoft.com/office/drawing/2014/main" id="{DB55A7DF-597E-244F-91D2-9C5067047DAE}"/>
              </a:ext>
            </a:extLst>
          </p:cNvPr>
          <p:cNvPicPr>
            <a:picLocks noChangeAspect="1"/>
          </p:cNvPicPr>
          <p:nvPr/>
        </p:nvPicPr>
        <p:blipFill rotWithShape="1">
          <a:blip r:embed="rId3"/>
          <a:srcRect l="21785"/>
          <a:stretch/>
        </p:blipFill>
        <p:spPr>
          <a:xfrm>
            <a:off x="0" y="0"/>
            <a:ext cx="12192000" cy="6879949"/>
          </a:xfrm>
          <a:prstGeom prst="rect">
            <a:avLst/>
          </a:prstGeom>
        </p:spPr>
      </p:pic>
      <p:sp>
        <p:nvSpPr>
          <p:cNvPr id="6" name="Google Shape;173;p1">
            <a:extLst>
              <a:ext uri="{FF2B5EF4-FFF2-40B4-BE49-F238E27FC236}">
                <a16:creationId xmlns:a16="http://schemas.microsoft.com/office/drawing/2014/main" id="{77CCD20D-59E0-0B4A-8475-F745FC08C4D3}"/>
              </a:ext>
            </a:extLst>
          </p:cNvPr>
          <p:cNvSpPr txBox="1">
            <a:spLocks/>
          </p:cNvSpPr>
          <p:nvPr/>
        </p:nvSpPr>
        <p:spPr>
          <a:xfrm>
            <a:off x="914400" y="672020"/>
            <a:ext cx="10363200" cy="711595"/>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Nunito Sans"/>
              <a:buNone/>
            </a:pPr>
            <a:r>
              <a:rPr lang="en-US" sz="4200" b="1" dirty="0" err="1">
                <a:latin typeface="Nunito Sans"/>
                <a:ea typeface="Nunito Sans"/>
                <a:cs typeface="Nunito Sans"/>
                <a:sym typeface="Nunito Sans"/>
              </a:rPr>
              <a:t>Nieuwe</a:t>
            </a:r>
            <a:r>
              <a:rPr lang="en-US" sz="4200" b="1" dirty="0">
                <a:latin typeface="Nunito Sans"/>
                <a:ea typeface="Nunito Sans"/>
                <a:cs typeface="Nunito Sans"/>
                <a:sym typeface="Nunito Sans"/>
              </a:rPr>
              <a:t> HR-</a:t>
            </a:r>
            <a:r>
              <a:rPr lang="en-US" sz="4200" b="1" dirty="0" err="1">
                <a:latin typeface="Nunito Sans"/>
                <a:ea typeface="Nunito Sans"/>
                <a:cs typeface="Nunito Sans"/>
                <a:sym typeface="Nunito Sans"/>
              </a:rPr>
              <a:t>cyclus</a:t>
            </a:r>
            <a:endParaRPr lang="en-US" sz="4200" dirty="0">
              <a:solidFill>
                <a:schemeClr val="dk1"/>
              </a:solidFill>
              <a:latin typeface="Nunito Sans"/>
              <a:ea typeface="Nunito Sans"/>
              <a:cs typeface="Nunito Sans"/>
              <a:sym typeface="Nunito Sans"/>
            </a:endParaRPr>
          </a:p>
        </p:txBody>
      </p:sp>
      <p:pic>
        <p:nvPicPr>
          <p:cNvPr id="7" name="Afbeelding 6">
            <a:extLst>
              <a:ext uri="{FF2B5EF4-FFF2-40B4-BE49-F238E27FC236}">
                <a16:creationId xmlns:a16="http://schemas.microsoft.com/office/drawing/2014/main" id="{E1AA3564-BBFB-C544-A050-2A3F14117337}"/>
              </a:ext>
            </a:extLst>
          </p:cNvPr>
          <p:cNvPicPr>
            <a:picLocks noChangeAspect="1"/>
          </p:cNvPicPr>
          <p:nvPr/>
        </p:nvPicPr>
        <p:blipFill>
          <a:blip r:embed="rId4"/>
          <a:stretch>
            <a:fillRect/>
          </a:stretch>
        </p:blipFill>
        <p:spPr>
          <a:xfrm>
            <a:off x="516835" y="5606443"/>
            <a:ext cx="2333647" cy="831490"/>
          </a:xfrm>
          <a:prstGeom prst="rect">
            <a:avLst/>
          </a:prstGeom>
        </p:spPr>
      </p:pic>
    </p:spTree>
    <p:extLst>
      <p:ext uri="{BB962C8B-B14F-4D97-AF65-F5344CB8AC3E}">
        <p14:creationId xmlns:p14="http://schemas.microsoft.com/office/powerpoint/2010/main" val="117518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1"/>
        <p:cNvGrpSpPr/>
        <p:nvPr/>
      </p:nvGrpSpPr>
      <p:grpSpPr>
        <a:xfrm>
          <a:off x="0" y="0"/>
          <a:ext cx="0" cy="0"/>
          <a:chOff x="0" y="0"/>
          <a:chExt cx="0" cy="0"/>
        </a:xfrm>
      </p:grpSpPr>
      <p:sp>
        <p:nvSpPr>
          <p:cNvPr id="13" name="Google Shape;292;p8">
            <a:extLst>
              <a:ext uri="{FF2B5EF4-FFF2-40B4-BE49-F238E27FC236}">
                <a16:creationId xmlns:a16="http://schemas.microsoft.com/office/drawing/2014/main" id="{54E1A62D-13B9-E44A-B014-9C74F52D4399}"/>
              </a:ext>
            </a:extLst>
          </p:cNvPr>
          <p:cNvSpPr/>
          <p:nvPr/>
        </p:nvSpPr>
        <p:spPr>
          <a:xfrm>
            <a:off x="468143" y="1215456"/>
            <a:ext cx="11443083" cy="143417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4" name="Google Shape;297;p8">
            <a:extLst>
              <a:ext uri="{FF2B5EF4-FFF2-40B4-BE49-F238E27FC236}">
                <a16:creationId xmlns:a16="http://schemas.microsoft.com/office/drawing/2014/main" id="{7ECB4397-0FCF-E245-B29A-B66A50A73EE8}"/>
              </a:ext>
            </a:extLst>
          </p:cNvPr>
          <p:cNvSpPr/>
          <p:nvPr/>
        </p:nvSpPr>
        <p:spPr>
          <a:xfrm>
            <a:off x="1439125" y="1526216"/>
            <a:ext cx="10569040" cy="780400"/>
          </a:xfrm>
          <a:prstGeom prst="rect">
            <a:avLst/>
          </a:prstGeom>
          <a:noFill/>
          <a:ln>
            <a:noFill/>
          </a:ln>
        </p:spPr>
        <p:txBody>
          <a:bodyPr spcFirstLastPara="1" wrap="square" lIns="91425" tIns="45700" rIns="91425" bIns="45700" anchor="t" anchorCtr="0">
            <a:noAutofit/>
          </a:bodyPr>
          <a:lstStyle/>
          <a:p>
            <a:pPr lvl="0">
              <a:lnSpc>
                <a:spcPct val="150000"/>
              </a:lnSpc>
            </a:pPr>
            <a:r>
              <a:rPr lang="en-US" sz="2800" b="0" i="0" u="none" strike="noStrike" cap="none" dirty="0">
                <a:solidFill>
                  <a:srgbClr val="424242"/>
                </a:solidFill>
                <a:latin typeface="Nunito Sans"/>
                <a:ea typeface="Nunito Sans"/>
                <a:cs typeface="Nunito Sans"/>
                <a:sym typeface="Wingdings" pitchFamily="2" charset="2"/>
              </a:rPr>
              <a:t>10 </a:t>
            </a:r>
            <a:r>
              <a:rPr lang="en-US" sz="2800" b="0" i="0" u="none" strike="noStrike" cap="none" dirty="0" err="1">
                <a:solidFill>
                  <a:srgbClr val="424242"/>
                </a:solidFill>
                <a:latin typeface="Nunito Sans"/>
                <a:ea typeface="Nunito Sans"/>
                <a:cs typeface="Nunito Sans"/>
                <a:sym typeface="Wingdings" pitchFamily="2" charset="2"/>
              </a:rPr>
              <a:t>minuten</a:t>
            </a:r>
            <a:r>
              <a:rPr lang="en-US" sz="2800" b="0" i="0" u="none" strike="noStrike" cap="none" dirty="0">
                <a:solidFill>
                  <a:srgbClr val="424242"/>
                </a:solidFill>
                <a:latin typeface="Nunito Sans"/>
                <a:ea typeface="Nunito Sans"/>
                <a:cs typeface="Nunito Sans"/>
                <a:sym typeface="Wingdings" pitchFamily="2" charset="2"/>
              </a:rPr>
              <a:t> </a:t>
            </a:r>
            <a:r>
              <a:rPr lang="en-US" sz="2800" dirty="0">
                <a:solidFill>
                  <a:srgbClr val="424242"/>
                </a:solidFill>
                <a:latin typeface="Nunito Sans"/>
                <a:ea typeface="Nunito Sans"/>
                <a:cs typeface="Nunito Sans"/>
                <a:sym typeface="Wingdings" pitchFamily="2" charset="2"/>
              </a:rPr>
              <a:t>(</a:t>
            </a:r>
            <a:r>
              <a:rPr lang="nl-NL" sz="2800" dirty="0">
                <a:solidFill>
                  <a:srgbClr val="424242"/>
                </a:solidFill>
                <a:latin typeface="Nunito Sans"/>
                <a:ea typeface="Nunito Sans"/>
                <a:cs typeface="Nunito Sans"/>
                <a:sym typeface="Wingdings" pitchFamily="2" charset="2"/>
              </a:rPr>
              <a:t>plenair</a:t>
            </a:r>
            <a:r>
              <a:rPr lang="en-US" sz="2800" dirty="0">
                <a:solidFill>
                  <a:srgbClr val="424242"/>
                </a:solidFill>
                <a:latin typeface="Nunito Sans"/>
                <a:ea typeface="Nunito Sans"/>
                <a:cs typeface="Nunito Sans"/>
                <a:sym typeface="Wingdings" pitchFamily="2" charset="2"/>
              </a:rPr>
              <a:t>)</a:t>
            </a:r>
            <a:endParaRPr lang="en-US" sz="2800" b="0" i="0" u="none" strike="noStrike" cap="none" dirty="0">
              <a:solidFill>
                <a:srgbClr val="424242"/>
              </a:solidFill>
              <a:latin typeface="Nunito Sans"/>
              <a:ea typeface="Nunito Sans"/>
              <a:cs typeface="Nunito Sans"/>
              <a:sym typeface="Nunito Sans"/>
            </a:endParaRPr>
          </a:p>
        </p:txBody>
      </p:sp>
      <p:pic>
        <p:nvPicPr>
          <p:cNvPr id="15" name="Google Shape;219;p3">
            <a:extLst>
              <a:ext uri="{FF2B5EF4-FFF2-40B4-BE49-F238E27FC236}">
                <a16:creationId xmlns:a16="http://schemas.microsoft.com/office/drawing/2014/main" id="{FAA8A71C-D588-7D4C-B873-A91598D3A5EF}"/>
              </a:ext>
            </a:extLst>
          </p:cNvPr>
          <p:cNvPicPr preferRelativeResize="0"/>
          <p:nvPr/>
        </p:nvPicPr>
        <p:blipFill rotWithShape="1">
          <a:blip r:embed="rId3">
            <a:alphaModFix/>
          </a:blip>
          <a:srcRect/>
          <a:stretch/>
        </p:blipFill>
        <p:spPr>
          <a:xfrm>
            <a:off x="735498" y="1650469"/>
            <a:ext cx="582082" cy="564147"/>
          </a:xfrm>
          <a:prstGeom prst="rect">
            <a:avLst/>
          </a:prstGeom>
          <a:noFill/>
          <a:ln>
            <a:noFill/>
          </a:ln>
        </p:spPr>
      </p:pic>
      <p:sp>
        <p:nvSpPr>
          <p:cNvPr id="582" name="Google Shape;582;p26"/>
          <p:cNvSpPr/>
          <p:nvPr/>
        </p:nvSpPr>
        <p:spPr>
          <a:xfrm>
            <a:off x="468143" y="2976518"/>
            <a:ext cx="11443083" cy="2863843"/>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583" name="Google Shape;583;p26"/>
          <p:cNvPicPr preferRelativeResize="0"/>
          <p:nvPr/>
        </p:nvPicPr>
        <p:blipFill rotWithShape="1">
          <a:blip r:embed="rId4">
            <a:alphaModFix/>
          </a:blip>
          <a:srcRect/>
          <a:stretch/>
        </p:blipFill>
        <p:spPr>
          <a:xfrm>
            <a:off x="735499" y="3508042"/>
            <a:ext cx="447277" cy="447277"/>
          </a:xfrm>
          <a:prstGeom prst="rect">
            <a:avLst/>
          </a:prstGeom>
          <a:noFill/>
          <a:ln>
            <a:noFill/>
          </a:ln>
        </p:spPr>
      </p:pic>
      <p:pic>
        <p:nvPicPr>
          <p:cNvPr id="584" name="Google Shape;584;p26"/>
          <p:cNvPicPr preferRelativeResize="0"/>
          <p:nvPr/>
        </p:nvPicPr>
        <p:blipFill rotWithShape="1">
          <a:blip r:embed="rId4">
            <a:alphaModFix/>
          </a:blip>
          <a:srcRect/>
          <a:stretch/>
        </p:blipFill>
        <p:spPr>
          <a:xfrm>
            <a:off x="735500" y="4149147"/>
            <a:ext cx="447277" cy="447277"/>
          </a:xfrm>
          <a:prstGeom prst="rect">
            <a:avLst/>
          </a:prstGeom>
          <a:noFill/>
          <a:ln>
            <a:noFill/>
          </a:ln>
        </p:spPr>
      </p:pic>
      <p:sp>
        <p:nvSpPr>
          <p:cNvPr id="586" name="Google Shape;586;p26"/>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87" name="Google Shape;587;p26"/>
          <p:cNvSpPr/>
          <p:nvPr/>
        </p:nvSpPr>
        <p:spPr>
          <a:xfrm>
            <a:off x="1267675" y="3346560"/>
            <a:ext cx="10569040"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l-NL" sz="2800" b="0" i="0" u="none" strike="noStrike" cap="none" dirty="0">
                <a:solidFill>
                  <a:srgbClr val="424242"/>
                </a:solidFill>
                <a:latin typeface="Nunito Sans"/>
                <a:ea typeface="Nunito Sans"/>
                <a:cs typeface="Nunito Sans"/>
                <a:sym typeface="Nunito Sans"/>
              </a:rPr>
              <a:t>Waarom hebben jullie een HR-cyclus?</a:t>
            </a:r>
          </a:p>
          <a:p>
            <a:pPr marL="0" marR="0" lvl="0" indent="0" algn="l" rtl="0">
              <a:lnSpc>
                <a:spcPct val="150000"/>
              </a:lnSpc>
              <a:spcBef>
                <a:spcPts val="0"/>
              </a:spcBef>
              <a:spcAft>
                <a:spcPts val="0"/>
              </a:spcAft>
              <a:buNone/>
            </a:pPr>
            <a:r>
              <a:rPr lang="nl-NL" sz="2800" b="0" i="0" u="none" strike="noStrike" cap="none" dirty="0">
                <a:solidFill>
                  <a:srgbClr val="424242"/>
                </a:solidFill>
                <a:latin typeface="Nunito Sans"/>
                <a:ea typeface="Nunito Sans"/>
                <a:cs typeface="Nunito Sans"/>
                <a:sym typeface="Nunito Sans"/>
              </a:rPr>
              <a:t>Wat is het doel? </a:t>
            </a:r>
          </a:p>
          <a:p>
            <a:pPr marL="0" marR="0" lvl="0" indent="0" algn="l" rtl="0">
              <a:lnSpc>
                <a:spcPct val="150000"/>
              </a:lnSpc>
              <a:spcBef>
                <a:spcPts val="0"/>
              </a:spcBef>
              <a:spcAft>
                <a:spcPts val="0"/>
              </a:spcAft>
              <a:buNone/>
            </a:pPr>
            <a:r>
              <a:rPr lang="nl-NL" sz="2800" b="0" i="0" u="none" strike="noStrike" cap="none" dirty="0">
                <a:solidFill>
                  <a:srgbClr val="424242"/>
                </a:solidFill>
                <a:latin typeface="Nunito Sans"/>
                <a:ea typeface="Nunito Sans"/>
                <a:cs typeface="Nunito Sans"/>
                <a:sym typeface="Nunito Sans"/>
              </a:rPr>
              <a:t>Wat willen jullie er mee bereiken?</a:t>
            </a:r>
          </a:p>
        </p:txBody>
      </p:sp>
      <p:sp>
        <p:nvSpPr>
          <p:cNvPr id="16" name="Shape 57">
            <a:extLst>
              <a:ext uri="{FF2B5EF4-FFF2-40B4-BE49-F238E27FC236}">
                <a16:creationId xmlns:a16="http://schemas.microsoft.com/office/drawing/2014/main" id="{1BFADBB6-1083-4E11-8817-AAD6DBEE931A}"/>
              </a:ext>
            </a:extLst>
          </p:cNvPr>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nl-NL" b="0" i="0" u="none" strike="noStrike" cap="none" dirty="0">
                <a:solidFill>
                  <a:srgbClr val="0073AC"/>
                </a:solidFill>
                <a:latin typeface="Nunito Sans"/>
                <a:ea typeface="Nunito Sans"/>
                <a:cs typeface="Nunito Sans"/>
                <a:sym typeface="Nunito Sans"/>
              </a:rPr>
              <a:t>Doel HR-cyclus</a:t>
            </a:r>
            <a:endParaRPr lang="nl-NL" b="0" i="0" u="none" strike="noStrike" cap="none" dirty="0">
              <a:solidFill>
                <a:schemeClr val="lt1"/>
              </a:solidFill>
              <a:sym typeface="Calibri"/>
            </a:endParaRPr>
          </a:p>
        </p:txBody>
      </p:sp>
      <p:pic>
        <p:nvPicPr>
          <p:cNvPr id="11" name="Google Shape;584;p26">
            <a:extLst>
              <a:ext uri="{FF2B5EF4-FFF2-40B4-BE49-F238E27FC236}">
                <a16:creationId xmlns:a16="http://schemas.microsoft.com/office/drawing/2014/main" id="{C975AE4A-D390-D14A-BC4D-38E1ED2B8F67}"/>
              </a:ext>
            </a:extLst>
          </p:cNvPr>
          <p:cNvPicPr preferRelativeResize="0"/>
          <p:nvPr/>
        </p:nvPicPr>
        <p:blipFill rotWithShape="1">
          <a:blip r:embed="rId4">
            <a:alphaModFix/>
          </a:blip>
          <a:srcRect/>
          <a:stretch/>
        </p:blipFill>
        <p:spPr>
          <a:xfrm>
            <a:off x="735498" y="4790252"/>
            <a:ext cx="447277" cy="447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p:nvSpPr>
          <p:cNvPr id="26" name="Google Shape;217;p3">
            <a:extLst>
              <a:ext uri="{FF2B5EF4-FFF2-40B4-BE49-F238E27FC236}">
                <a16:creationId xmlns:a16="http://schemas.microsoft.com/office/drawing/2014/main" id="{2184CF2C-4C93-3142-A1AC-87CACD822FBF}"/>
              </a:ext>
            </a:extLst>
          </p:cNvPr>
          <p:cNvSpPr/>
          <p:nvPr/>
        </p:nvSpPr>
        <p:spPr>
          <a:xfrm>
            <a:off x="8330752" y="1215456"/>
            <a:ext cx="3488137" cy="4693854"/>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210" name="Google Shape;210;p3"/>
          <p:cNvSpPr txBox="1"/>
          <p:nvPr/>
        </p:nvSpPr>
        <p:spPr>
          <a:xfrm>
            <a:off x="238539" y="275462"/>
            <a:ext cx="11714112" cy="710901"/>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4000"/>
              <a:buFont typeface="Nunito Sans"/>
              <a:buNone/>
            </a:pPr>
            <a:r>
              <a:rPr lang="en-US" sz="4400" dirty="0">
                <a:solidFill>
                  <a:srgbClr val="0073AC"/>
                </a:solidFill>
                <a:latin typeface="Nunito Sans"/>
                <a:ea typeface="Nunito Sans"/>
                <a:cs typeface="Nunito Sans"/>
                <a:sym typeface="Nunito Sans"/>
              </a:rPr>
              <a:t>Doel HR-</a:t>
            </a:r>
            <a:r>
              <a:rPr lang="en-US" sz="4400" dirty="0" err="1">
                <a:solidFill>
                  <a:srgbClr val="0073AC"/>
                </a:solidFill>
                <a:latin typeface="Nunito Sans"/>
                <a:ea typeface="Nunito Sans"/>
                <a:cs typeface="Nunito Sans"/>
                <a:sym typeface="Nunito Sans"/>
              </a:rPr>
              <a:t>cyclus</a:t>
            </a:r>
            <a:endParaRPr sz="4400" b="0" i="0" u="none" strike="noStrike" cap="none" dirty="0">
              <a:solidFill>
                <a:schemeClr val="lt1"/>
              </a:solidFill>
              <a:latin typeface="Calibri"/>
              <a:ea typeface="Calibri"/>
              <a:cs typeface="Calibri"/>
              <a:sym typeface="Calibri"/>
            </a:endParaRPr>
          </a:p>
        </p:txBody>
      </p:sp>
      <p:sp>
        <p:nvSpPr>
          <p:cNvPr id="211" name="Google Shape;211;p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 name="Google Shape;209;p3">
            <a:extLst>
              <a:ext uri="{FF2B5EF4-FFF2-40B4-BE49-F238E27FC236}">
                <a16:creationId xmlns:a16="http://schemas.microsoft.com/office/drawing/2014/main" id="{836EAB91-FD6C-9246-9D9C-39D5461F2888}"/>
              </a:ext>
            </a:extLst>
          </p:cNvPr>
          <p:cNvSpPr/>
          <p:nvPr/>
        </p:nvSpPr>
        <p:spPr>
          <a:xfrm>
            <a:off x="373110" y="1215455"/>
            <a:ext cx="7769214" cy="4693855"/>
          </a:xfrm>
          <a:prstGeom prst="roundRect">
            <a:avLst>
              <a:gd name="adj" fmla="val 4308"/>
            </a:avLst>
          </a:prstGeom>
          <a:solidFill>
            <a:srgbClr val="F3F8F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sp>
        <p:nvSpPr>
          <p:cNvPr id="21" name="Google Shape;212;p3">
            <a:extLst>
              <a:ext uri="{FF2B5EF4-FFF2-40B4-BE49-F238E27FC236}">
                <a16:creationId xmlns:a16="http://schemas.microsoft.com/office/drawing/2014/main" id="{0BB3FFE0-3060-FC44-A6EF-EC9534CF091F}"/>
              </a:ext>
            </a:extLst>
          </p:cNvPr>
          <p:cNvSpPr/>
          <p:nvPr/>
        </p:nvSpPr>
        <p:spPr>
          <a:xfrm>
            <a:off x="1252981" y="1631991"/>
            <a:ext cx="6889343" cy="386078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nl-NL" sz="2800" b="0" i="0" u="none" strike="noStrike" cap="none" dirty="0">
                <a:solidFill>
                  <a:srgbClr val="595959"/>
                </a:solidFill>
                <a:latin typeface="Nunito Sans"/>
                <a:ea typeface="Nunito Sans"/>
                <a:cs typeface="Nunito Sans"/>
                <a:sym typeface="Nunito Sans"/>
              </a:rPr>
              <a:t>Stimuleren </a:t>
            </a:r>
            <a:r>
              <a:rPr lang="nl-NL" sz="2800" dirty="0">
                <a:solidFill>
                  <a:srgbClr val="595959"/>
                </a:solidFill>
                <a:latin typeface="Nunito Sans"/>
                <a:ea typeface="Nunito Sans"/>
                <a:cs typeface="Nunito Sans"/>
                <a:sym typeface="Nunito Sans"/>
              </a:rPr>
              <a:t>van persoonlijke </a:t>
            </a:r>
            <a:r>
              <a:rPr lang="nl-NL" sz="2800" b="0" i="0" u="none" strike="noStrike" cap="none" dirty="0">
                <a:solidFill>
                  <a:srgbClr val="595959"/>
                </a:solidFill>
                <a:latin typeface="Nunito Sans"/>
                <a:ea typeface="Nunito Sans"/>
                <a:cs typeface="Nunito Sans"/>
                <a:sym typeface="Nunito Sans"/>
              </a:rPr>
              <a:t>ontwikkeling</a:t>
            </a:r>
          </a:p>
          <a:p>
            <a:pPr marL="0" marR="0" lvl="0" indent="0" algn="l" rtl="0">
              <a:lnSpc>
                <a:spcPct val="150000"/>
              </a:lnSpc>
              <a:spcBef>
                <a:spcPts val="0"/>
              </a:spcBef>
              <a:spcAft>
                <a:spcPts val="0"/>
              </a:spcAft>
              <a:buClr>
                <a:srgbClr val="000000"/>
              </a:buClr>
              <a:buSzPts val="2800"/>
              <a:buFont typeface="Arial"/>
              <a:buNone/>
            </a:pPr>
            <a:endParaRPr lang="nl-NL" sz="2800" b="0" i="0" u="none" strike="noStrike" cap="none" dirty="0">
              <a:solidFill>
                <a:srgbClr val="595959"/>
              </a:solidFill>
              <a:latin typeface="Nunito Sans"/>
              <a:ea typeface="Nunito Sans"/>
              <a:cs typeface="Nunito Sans"/>
              <a:sym typeface="Nunito Sans"/>
            </a:endParaRPr>
          </a:p>
          <a:p>
            <a:pPr marL="0" marR="0" lvl="0" indent="0" algn="l" rtl="0">
              <a:lnSpc>
                <a:spcPct val="150000"/>
              </a:lnSpc>
              <a:spcBef>
                <a:spcPts val="0"/>
              </a:spcBef>
              <a:spcAft>
                <a:spcPts val="0"/>
              </a:spcAft>
              <a:buClr>
                <a:srgbClr val="000000"/>
              </a:buClr>
              <a:buSzPts val="2800"/>
              <a:buFont typeface="Arial"/>
              <a:buNone/>
            </a:pPr>
            <a:r>
              <a:rPr lang="nl-NL" sz="2800" b="0" i="0" u="none" strike="noStrike" cap="none" dirty="0">
                <a:solidFill>
                  <a:srgbClr val="595959"/>
                </a:solidFill>
                <a:latin typeface="Nunito Sans"/>
                <a:ea typeface="Nunito Sans"/>
                <a:cs typeface="Nunito Sans"/>
                <a:sym typeface="Nunito Sans"/>
              </a:rPr>
              <a:t>Mensen laten doen waar ze goed in zijn</a:t>
            </a:r>
          </a:p>
          <a:p>
            <a:pPr marL="0" marR="0" lvl="0" indent="0" algn="l" rtl="0">
              <a:lnSpc>
                <a:spcPct val="150000"/>
              </a:lnSpc>
              <a:spcBef>
                <a:spcPts val="0"/>
              </a:spcBef>
              <a:spcAft>
                <a:spcPts val="0"/>
              </a:spcAft>
              <a:buClr>
                <a:srgbClr val="000000"/>
              </a:buClr>
              <a:buSzPts val="2800"/>
              <a:buFont typeface="Arial"/>
              <a:buNone/>
            </a:pPr>
            <a:endParaRPr lang="nl-NL" sz="2800" b="0" i="0" u="none" strike="noStrike" cap="none" dirty="0">
              <a:solidFill>
                <a:srgbClr val="595959"/>
              </a:solidFill>
              <a:latin typeface="Nunito Sans"/>
              <a:ea typeface="Nunito Sans"/>
              <a:cs typeface="Nunito Sans"/>
              <a:sym typeface="Nunito Sans"/>
            </a:endParaRPr>
          </a:p>
          <a:p>
            <a:pPr marL="0" marR="0" lvl="0" indent="0" algn="l" rtl="0">
              <a:lnSpc>
                <a:spcPct val="150000"/>
              </a:lnSpc>
              <a:spcBef>
                <a:spcPts val="0"/>
              </a:spcBef>
              <a:spcAft>
                <a:spcPts val="0"/>
              </a:spcAft>
              <a:buClr>
                <a:srgbClr val="000000"/>
              </a:buClr>
              <a:buSzPts val="2800"/>
              <a:buFont typeface="Arial"/>
              <a:buNone/>
            </a:pPr>
            <a:r>
              <a:rPr lang="nl-NL" sz="2800" b="0" i="0" u="none" strike="noStrike" cap="none" dirty="0">
                <a:solidFill>
                  <a:srgbClr val="595959"/>
                </a:solidFill>
                <a:latin typeface="Nunito Sans"/>
                <a:ea typeface="Nunito Sans"/>
                <a:cs typeface="Nunito Sans"/>
                <a:sym typeface="Nunito Sans"/>
              </a:rPr>
              <a:t>Realiseren van team- &amp; organisatiedoelen</a:t>
            </a:r>
            <a:endParaRPr dirty="0"/>
          </a:p>
        </p:txBody>
      </p:sp>
      <p:pic>
        <p:nvPicPr>
          <p:cNvPr id="30" name="Google Shape;213;p3">
            <a:extLst>
              <a:ext uri="{FF2B5EF4-FFF2-40B4-BE49-F238E27FC236}">
                <a16:creationId xmlns:a16="http://schemas.microsoft.com/office/drawing/2014/main" id="{C5923E7F-8DDD-244F-AFB7-06F4CD705677}"/>
              </a:ext>
            </a:extLst>
          </p:cNvPr>
          <p:cNvPicPr preferRelativeResize="0"/>
          <p:nvPr/>
        </p:nvPicPr>
        <p:blipFill rotWithShape="1">
          <a:blip r:embed="rId3">
            <a:alphaModFix/>
          </a:blip>
          <a:srcRect/>
          <a:stretch/>
        </p:blipFill>
        <p:spPr>
          <a:xfrm>
            <a:off x="826802" y="1915829"/>
            <a:ext cx="316964" cy="244927"/>
          </a:xfrm>
          <a:prstGeom prst="rect">
            <a:avLst/>
          </a:prstGeom>
          <a:noFill/>
          <a:ln>
            <a:noFill/>
          </a:ln>
        </p:spPr>
      </p:pic>
      <p:pic>
        <p:nvPicPr>
          <p:cNvPr id="31" name="Google Shape;214;p3">
            <a:extLst>
              <a:ext uri="{FF2B5EF4-FFF2-40B4-BE49-F238E27FC236}">
                <a16:creationId xmlns:a16="http://schemas.microsoft.com/office/drawing/2014/main" id="{D944CB40-8A49-4B4B-8383-EA169659B75A}"/>
              </a:ext>
            </a:extLst>
          </p:cNvPr>
          <p:cNvPicPr preferRelativeResize="0"/>
          <p:nvPr/>
        </p:nvPicPr>
        <p:blipFill rotWithShape="1">
          <a:blip r:embed="rId3">
            <a:alphaModFix/>
          </a:blip>
          <a:srcRect/>
          <a:stretch/>
        </p:blipFill>
        <p:spPr>
          <a:xfrm>
            <a:off x="826802" y="4459031"/>
            <a:ext cx="316964" cy="244927"/>
          </a:xfrm>
          <a:prstGeom prst="rect">
            <a:avLst/>
          </a:prstGeom>
          <a:noFill/>
          <a:ln>
            <a:noFill/>
          </a:ln>
        </p:spPr>
      </p:pic>
      <p:pic>
        <p:nvPicPr>
          <p:cNvPr id="32" name="Google Shape;215;p3">
            <a:extLst>
              <a:ext uri="{FF2B5EF4-FFF2-40B4-BE49-F238E27FC236}">
                <a16:creationId xmlns:a16="http://schemas.microsoft.com/office/drawing/2014/main" id="{E762B19F-C3B4-7447-920C-F3433CBBB633}"/>
              </a:ext>
            </a:extLst>
          </p:cNvPr>
          <p:cNvPicPr preferRelativeResize="0"/>
          <p:nvPr/>
        </p:nvPicPr>
        <p:blipFill rotWithShape="1">
          <a:blip r:embed="rId3">
            <a:alphaModFix/>
          </a:blip>
          <a:srcRect/>
          <a:stretch/>
        </p:blipFill>
        <p:spPr>
          <a:xfrm>
            <a:off x="826802" y="3187430"/>
            <a:ext cx="316964" cy="244927"/>
          </a:xfrm>
          <a:prstGeom prst="rect">
            <a:avLst/>
          </a:prstGeom>
          <a:noFill/>
          <a:ln>
            <a:noFill/>
          </a:ln>
        </p:spPr>
      </p:pic>
      <p:pic>
        <p:nvPicPr>
          <p:cNvPr id="2" name="Graphic 1">
            <a:extLst>
              <a:ext uri="{FF2B5EF4-FFF2-40B4-BE49-F238E27FC236}">
                <a16:creationId xmlns:a16="http://schemas.microsoft.com/office/drawing/2014/main" id="{AF417812-D392-46EF-8A51-CA1DE4DA4C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79761" y="2038292"/>
            <a:ext cx="2590117" cy="2194783"/>
          </a:xfrm>
          <a:prstGeom prst="rect">
            <a:avLst/>
          </a:prstGeom>
        </p:spPr>
      </p:pic>
    </p:spTree>
    <p:extLst>
      <p:ext uri="{BB962C8B-B14F-4D97-AF65-F5344CB8AC3E}">
        <p14:creationId xmlns:p14="http://schemas.microsoft.com/office/powerpoint/2010/main" val="307811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Shape 56"/>
          <p:cNvSpPr/>
          <p:nvPr/>
        </p:nvSpPr>
        <p:spPr>
          <a:xfrm>
            <a:off x="347190" y="1216120"/>
            <a:ext cx="7541216"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sp>
        <p:nvSpPr>
          <p:cNvPr id="57"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en-US" sz="4267" b="0" i="0" u="none" strike="noStrike" cap="none" dirty="0" err="1">
                <a:solidFill>
                  <a:srgbClr val="0073AC"/>
                </a:solidFill>
                <a:latin typeface="Nunito Sans"/>
                <a:ea typeface="Nunito Sans"/>
                <a:cs typeface="Nunito Sans"/>
                <a:sym typeface="Nunito Sans"/>
              </a:rPr>
              <a:t>Waarom</a:t>
            </a:r>
            <a:r>
              <a:rPr lang="en-US" sz="4267" b="0" i="0" u="none" strike="noStrike" cap="none" dirty="0">
                <a:solidFill>
                  <a:srgbClr val="0073AC"/>
                </a:solidFill>
                <a:latin typeface="Nunito Sans"/>
                <a:ea typeface="Nunito Sans"/>
                <a:cs typeface="Nunito Sans"/>
                <a:sym typeface="Nunito Sans"/>
              </a:rPr>
              <a:t> </a:t>
            </a:r>
            <a:r>
              <a:rPr lang="en-US" sz="4267" b="0" i="0" u="none" strike="noStrike" cap="none" dirty="0" err="1">
                <a:solidFill>
                  <a:srgbClr val="0073AC"/>
                </a:solidFill>
                <a:latin typeface="Nunito Sans"/>
                <a:ea typeface="Nunito Sans"/>
                <a:cs typeface="Nunito Sans"/>
                <a:sym typeface="Nunito Sans"/>
              </a:rPr>
              <a:t>vernieuwen</a:t>
            </a:r>
            <a:r>
              <a:rPr lang="en-US" sz="4267" b="0" i="0" u="none" strike="noStrike" cap="none" dirty="0">
                <a:solidFill>
                  <a:srgbClr val="0073AC"/>
                </a:solidFill>
                <a:latin typeface="Nunito Sans"/>
                <a:ea typeface="Nunito Sans"/>
                <a:cs typeface="Nunito Sans"/>
                <a:sym typeface="Nunito Sans"/>
              </a:rPr>
              <a:t> we de HR-</a:t>
            </a:r>
            <a:r>
              <a:rPr lang="en-US" sz="4267" b="0" i="0" u="none" strike="noStrike" cap="none" dirty="0" err="1">
                <a:solidFill>
                  <a:srgbClr val="0073AC"/>
                </a:solidFill>
                <a:latin typeface="Nunito Sans"/>
                <a:ea typeface="Nunito Sans"/>
                <a:cs typeface="Nunito Sans"/>
                <a:sym typeface="Nunito Sans"/>
              </a:rPr>
              <a:t>cyclus</a:t>
            </a:r>
            <a:r>
              <a:rPr lang="en-US" sz="4267" b="0" i="0" u="none" strike="noStrike" cap="none" dirty="0">
                <a:solidFill>
                  <a:srgbClr val="0073AC"/>
                </a:solidFill>
                <a:latin typeface="Nunito Sans"/>
                <a:ea typeface="Nunito Sans"/>
                <a:cs typeface="Nunito Sans"/>
                <a:sym typeface="Nunito Sans"/>
              </a:rPr>
              <a:t>?</a:t>
            </a:r>
            <a:endParaRPr sz="4400" b="0" i="0" u="none" strike="noStrike" cap="none" dirty="0">
              <a:solidFill>
                <a:schemeClr val="lt1"/>
              </a:solidFill>
              <a:latin typeface="Calibri"/>
              <a:ea typeface="Calibri"/>
              <a:cs typeface="Calibri"/>
              <a:sym typeface="Calibri"/>
            </a:endParaRPr>
          </a:p>
        </p:txBody>
      </p:sp>
      <p:sp>
        <p:nvSpPr>
          <p:cNvPr id="58" name="Shape 58"/>
          <p:cNvSpPr/>
          <p:nvPr/>
        </p:nvSpPr>
        <p:spPr>
          <a:xfrm>
            <a:off x="1462396" y="1798747"/>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en-US" sz="2100" b="1" dirty="0" err="1">
                <a:solidFill>
                  <a:srgbClr val="595959"/>
                </a:solidFill>
                <a:latin typeface="Nunito Sans"/>
                <a:ea typeface="Nunito Sans"/>
                <a:cs typeface="Nunito Sans"/>
                <a:sym typeface="Nunito Sans"/>
              </a:rPr>
              <a:t>Staat</a:t>
            </a:r>
            <a:r>
              <a:rPr lang="en-US" sz="2100" b="1" dirty="0">
                <a:solidFill>
                  <a:srgbClr val="595959"/>
                </a:solidFill>
                <a:latin typeface="Nunito Sans"/>
                <a:ea typeface="Nunito Sans"/>
                <a:cs typeface="Nunito Sans"/>
                <a:sym typeface="Nunito Sans"/>
              </a:rPr>
              <a:t> los van de </a:t>
            </a:r>
            <a:r>
              <a:rPr lang="en-US" sz="2100" b="1" dirty="0" err="1">
                <a:solidFill>
                  <a:srgbClr val="595959"/>
                </a:solidFill>
                <a:latin typeface="Nunito Sans"/>
                <a:ea typeface="Nunito Sans"/>
                <a:cs typeface="Nunito Sans"/>
                <a:sym typeface="Nunito Sans"/>
              </a:rPr>
              <a:t>dagelijkse</a:t>
            </a:r>
            <a:r>
              <a:rPr lang="en-US" sz="2100" b="1" dirty="0">
                <a:solidFill>
                  <a:srgbClr val="595959"/>
                </a:solidFill>
                <a:latin typeface="Nunito Sans"/>
                <a:ea typeface="Nunito Sans"/>
                <a:cs typeface="Nunito Sans"/>
                <a:sym typeface="Nunito Sans"/>
              </a:rPr>
              <a:t> </a:t>
            </a:r>
            <a:r>
              <a:rPr lang="en-US" sz="2100" b="1" dirty="0" err="1">
                <a:solidFill>
                  <a:srgbClr val="595959"/>
                </a:solidFill>
                <a:latin typeface="Nunito Sans"/>
                <a:ea typeface="Nunito Sans"/>
                <a:cs typeface="Nunito Sans"/>
                <a:sym typeface="Nunito Sans"/>
              </a:rPr>
              <a:t>praktijk</a:t>
            </a:r>
            <a:endParaRPr lang="en-US" sz="2100" b="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sz="2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en-US" sz="1600" dirty="0" err="1">
                <a:solidFill>
                  <a:srgbClr val="595959"/>
                </a:solidFill>
                <a:latin typeface="Nunito Sans"/>
                <a:ea typeface="Nunito Sans"/>
                <a:cs typeface="Nunito Sans"/>
                <a:sym typeface="Nunito Sans"/>
              </a:rPr>
              <a:t>Proces</a:t>
            </a:r>
            <a:r>
              <a:rPr lang="en-US" sz="1600" dirty="0">
                <a:solidFill>
                  <a:srgbClr val="595959"/>
                </a:solidFill>
                <a:latin typeface="Nunito Sans"/>
                <a:ea typeface="Nunito Sans"/>
                <a:cs typeface="Nunito Sans"/>
                <a:sym typeface="Nunito Sans"/>
              </a:rPr>
              <a:t> is star </a:t>
            </a:r>
            <a:r>
              <a:rPr lang="en-US" sz="1600" dirty="0" err="1">
                <a:solidFill>
                  <a:srgbClr val="595959"/>
                </a:solidFill>
                <a:latin typeface="Nunito Sans"/>
                <a:ea typeface="Nunito Sans"/>
                <a:cs typeface="Nunito Sans"/>
                <a:sym typeface="Nunito Sans"/>
              </a:rPr>
              <a:t>en</a:t>
            </a:r>
            <a:r>
              <a:rPr lang="en-US" sz="1600" dirty="0">
                <a:solidFill>
                  <a:srgbClr val="595959"/>
                </a:solidFill>
                <a:latin typeface="Nunito Sans"/>
                <a:ea typeface="Nunito Sans"/>
                <a:cs typeface="Nunito Sans"/>
                <a:sym typeface="Nunito Sans"/>
              </a:rPr>
              <a:t> </a:t>
            </a:r>
            <a:r>
              <a:rPr lang="en-US" sz="1600" dirty="0" err="1">
                <a:solidFill>
                  <a:srgbClr val="595959"/>
                </a:solidFill>
                <a:latin typeface="Nunito Sans"/>
                <a:ea typeface="Nunito Sans"/>
                <a:cs typeface="Nunito Sans"/>
                <a:sym typeface="Nunito Sans"/>
              </a:rPr>
              <a:t>dwingend</a:t>
            </a:r>
            <a:endParaRPr lang="en-US"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lang="en-US" sz="16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1600" dirty="0">
              <a:solidFill>
                <a:srgbClr val="323232"/>
              </a:solidFill>
              <a:latin typeface="Nunito Sans"/>
              <a:ea typeface="Nunito Sans"/>
              <a:cs typeface="Nunito Sans"/>
              <a:sym typeface="Nunito Sans"/>
            </a:endParaRPr>
          </a:p>
          <a:p>
            <a:pPr marL="0" marR="0" lvl="0" indent="0" algn="l" rtl="0">
              <a:spcBef>
                <a:spcPts val="0"/>
              </a:spcBef>
              <a:spcAft>
                <a:spcPts val="0"/>
              </a:spcAft>
              <a:buNone/>
            </a:pPr>
            <a:endParaRPr sz="1600" dirty="0">
              <a:solidFill>
                <a:srgbClr val="323232"/>
              </a:solidFill>
              <a:latin typeface="Nunito Sans"/>
              <a:ea typeface="Nunito Sans"/>
              <a:cs typeface="Nunito Sans"/>
              <a:sym typeface="Nunito Sans"/>
            </a:endParaRPr>
          </a:p>
        </p:txBody>
      </p:sp>
      <p:sp>
        <p:nvSpPr>
          <p:cNvPr id="60" name="Shape 60"/>
          <p:cNvSpPr/>
          <p:nvPr/>
        </p:nvSpPr>
        <p:spPr>
          <a:xfrm>
            <a:off x="1373908" y="2663994"/>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sp>
        <p:nvSpPr>
          <p:cNvPr id="61" name="Shape 61"/>
          <p:cNvSpPr/>
          <p:nvPr/>
        </p:nvSpPr>
        <p:spPr>
          <a:xfrm>
            <a:off x="1462396" y="3707191"/>
            <a:ext cx="637428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en-US" sz="2100" b="1" dirty="0" err="1">
                <a:solidFill>
                  <a:srgbClr val="595959"/>
                </a:solidFill>
                <a:latin typeface="Nunito Sans"/>
                <a:ea typeface="Nunito Sans"/>
                <a:cs typeface="Nunito Sans"/>
                <a:sym typeface="Nunito Sans"/>
              </a:rPr>
              <a:t>Helpt</a:t>
            </a:r>
            <a:r>
              <a:rPr lang="en-US" sz="2100" b="1" dirty="0">
                <a:solidFill>
                  <a:srgbClr val="595959"/>
                </a:solidFill>
                <a:latin typeface="Nunito Sans"/>
                <a:ea typeface="Nunito Sans"/>
                <a:cs typeface="Nunito Sans"/>
                <a:sym typeface="Nunito Sans"/>
              </a:rPr>
              <a:t> </a:t>
            </a:r>
            <a:r>
              <a:rPr lang="en-US" sz="2100" b="1" dirty="0" err="1">
                <a:solidFill>
                  <a:srgbClr val="595959"/>
                </a:solidFill>
                <a:latin typeface="Nunito Sans"/>
                <a:ea typeface="Nunito Sans"/>
                <a:cs typeface="Nunito Sans"/>
                <a:sym typeface="Nunito Sans"/>
              </a:rPr>
              <a:t>mensen</a:t>
            </a:r>
            <a:r>
              <a:rPr lang="en-US" sz="2100" b="1" dirty="0">
                <a:solidFill>
                  <a:srgbClr val="595959"/>
                </a:solidFill>
                <a:latin typeface="Nunito Sans"/>
                <a:ea typeface="Nunito Sans"/>
                <a:cs typeface="Nunito Sans"/>
                <a:sym typeface="Nunito Sans"/>
              </a:rPr>
              <a:t> </a:t>
            </a:r>
            <a:r>
              <a:rPr lang="en-US" sz="2100" b="1" dirty="0" err="1">
                <a:solidFill>
                  <a:srgbClr val="595959"/>
                </a:solidFill>
                <a:latin typeface="Nunito Sans"/>
                <a:ea typeface="Nunito Sans"/>
                <a:cs typeface="Nunito Sans"/>
                <a:sym typeface="Nunito Sans"/>
              </a:rPr>
              <a:t>niet</a:t>
            </a:r>
            <a:r>
              <a:rPr lang="en-US" sz="2100" b="1" dirty="0">
                <a:solidFill>
                  <a:srgbClr val="595959"/>
                </a:solidFill>
                <a:latin typeface="Nunito Sans"/>
                <a:ea typeface="Nunito Sans"/>
                <a:cs typeface="Nunito Sans"/>
                <a:sym typeface="Nunito Sans"/>
              </a:rPr>
              <a:t> om </a:t>
            </a:r>
            <a:r>
              <a:rPr lang="en-US" sz="2100" b="1" dirty="0" err="1">
                <a:solidFill>
                  <a:srgbClr val="595959"/>
                </a:solidFill>
                <a:latin typeface="Nunito Sans"/>
                <a:ea typeface="Nunito Sans"/>
                <a:cs typeface="Nunito Sans"/>
                <a:sym typeface="Nunito Sans"/>
              </a:rPr>
              <a:t>beter</a:t>
            </a:r>
            <a:r>
              <a:rPr lang="en-US" sz="2100" b="1" dirty="0">
                <a:solidFill>
                  <a:srgbClr val="595959"/>
                </a:solidFill>
                <a:latin typeface="Nunito Sans"/>
                <a:ea typeface="Nunito Sans"/>
                <a:cs typeface="Nunito Sans"/>
                <a:sym typeface="Nunito Sans"/>
              </a:rPr>
              <a:t> </a:t>
            </a:r>
            <a:r>
              <a:rPr lang="en-US" sz="2100" b="1" dirty="0" err="1">
                <a:solidFill>
                  <a:srgbClr val="595959"/>
                </a:solidFill>
                <a:latin typeface="Nunito Sans"/>
                <a:ea typeface="Nunito Sans"/>
                <a:cs typeface="Nunito Sans"/>
                <a:sym typeface="Nunito Sans"/>
              </a:rPr>
              <a:t>te</a:t>
            </a:r>
            <a:r>
              <a:rPr lang="en-US" sz="2100" b="1" dirty="0">
                <a:solidFill>
                  <a:srgbClr val="595959"/>
                </a:solidFill>
                <a:latin typeface="Nunito Sans"/>
                <a:ea typeface="Nunito Sans"/>
                <a:cs typeface="Nunito Sans"/>
                <a:sym typeface="Nunito Sans"/>
              </a:rPr>
              <a:t> </a:t>
            </a:r>
            <a:r>
              <a:rPr lang="en-US" sz="2100" b="1" dirty="0" err="1">
                <a:solidFill>
                  <a:srgbClr val="595959"/>
                </a:solidFill>
                <a:latin typeface="Nunito Sans"/>
                <a:ea typeface="Nunito Sans"/>
                <a:cs typeface="Nunito Sans"/>
                <a:sym typeface="Nunito Sans"/>
              </a:rPr>
              <a:t>worden</a:t>
            </a:r>
            <a:endParaRPr sz="2100" b="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lang="en-US" sz="200" i="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en-US" sz="1600" dirty="0" err="1">
                <a:solidFill>
                  <a:srgbClr val="595959"/>
                </a:solidFill>
                <a:latin typeface="Nunito Sans"/>
                <a:ea typeface="Nunito Sans"/>
                <a:cs typeface="Nunito Sans"/>
                <a:sym typeface="Nunito Sans"/>
              </a:rPr>
              <a:t>Doelen</a:t>
            </a:r>
            <a:r>
              <a:rPr lang="en-US" sz="1600" dirty="0">
                <a:solidFill>
                  <a:srgbClr val="595959"/>
                </a:solidFill>
                <a:latin typeface="Nunito Sans"/>
                <a:ea typeface="Nunito Sans"/>
                <a:cs typeface="Nunito Sans"/>
                <a:sym typeface="Nunito Sans"/>
              </a:rPr>
              <a:t> </a:t>
            </a:r>
            <a:r>
              <a:rPr lang="en-US" sz="1600" dirty="0" err="1">
                <a:solidFill>
                  <a:srgbClr val="595959"/>
                </a:solidFill>
                <a:latin typeface="Nunito Sans"/>
                <a:ea typeface="Nunito Sans"/>
                <a:cs typeface="Nunito Sans"/>
                <a:sym typeface="Nunito Sans"/>
              </a:rPr>
              <a:t>zijn</a:t>
            </a:r>
            <a:r>
              <a:rPr lang="en-US" sz="1600" dirty="0">
                <a:solidFill>
                  <a:srgbClr val="595959"/>
                </a:solidFill>
                <a:latin typeface="Nunito Sans"/>
                <a:ea typeface="Nunito Sans"/>
                <a:cs typeface="Nunito Sans"/>
                <a:sym typeface="Nunito Sans"/>
              </a:rPr>
              <a:t> </a:t>
            </a:r>
            <a:r>
              <a:rPr lang="en-US" sz="1600" dirty="0" err="1">
                <a:solidFill>
                  <a:srgbClr val="595959"/>
                </a:solidFill>
                <a:latin typeface="Nunito Sans"/>
                <a:ea typeface="Nunito Sans"/>
                <a:cs typeface="Nunito Sans"/>
                <a:sym typeface="Nunito Sans"/>
              </a:rPr>
              <a:t>niet</a:t>
            </a:r>
            <a:r>
              <a:rPr lang="en-US" sz="1600" dirty="0">
                <a:solidFill>
                  <a:srgbClr val="595959"/>
                </a:solidFill>
                <a:latin typeface="Nunito Sans"/>
                <a:ea typeface="Nunito Sans"/>
                <a:cs typeface="Nunito Sans"/>
                <a:sym typeface="Nunito Sans"/>
              </a:rPr>
              <a:t> top-of-mind </a:t>
            </a:r>
            <a:r>
              <a:rPr lang="en-US" sz="1600" dirty="0" err="1">
                <a:solidFill>
                  <a:srgbClr val="595959"/>
                </a:solidFill>
                <a:latin typeface="Nunito Sans"/>
                <a:ea typeface="Nunito Sans"/>
                <a:cs typeface="Nunito Sans"/>
                <a:sym typeface="Nunito Sans"/>
              </a:rPr>
              <a:t>gedurende</a:t>
            </a:r>
            <a:r>
              <a:rPr lang="en-US" sz="1600" dirty="0">
                <a:solidFill>
                  <a:srgbClr val="595959"/>
                </a:solidFill>
                <a:latin typeface="Nunito Sans"/>
                <a:ea typeface="Nunito Sans"/>
                <a:cs typeface="Nunito Sans"/>
                <a:sym typeface="Nunito Sans"/>
              </a:rPr>
              <a:t> het </a:t>
            </a:r>
            <a:r>
              <a:rPr lang="en-US" sz="1600" dirty="0" err="1">
                <a:solidFill>
                  <a:srgbClr val="595959"/>
                </a:solidFill>
                <a:latin typeface="Nunito Sans"/>
                <a:ea typeface="Nunito Sans"/>
                <a:cs typeface="Nunito Sans"/>
                <a:sym typeface="Nunito Sans"/>
              </a:rPr>
              <a:t>jaar</a:t>
            </a:r>
            <a:endParaRPr dirty="0">
              <a:solidFill>
                <a:srgbClr val="595959"/>
              </a:solidFill>
            </a:endParaRPr>
          </a:p>
        </p:txBody>
      </p:sp>
      <p:sp>
        <p:nvSpPr>
          <p:cNvPr id="63" name="Shape 63"/>
          <p:cNvSpPr/>
          <p:nvPr/>
        </p:nvSpPr>
        <p:spPr>
          <a:xfrm>
            <a:off x="1458992" y="4687005"/>
            <a:ext cx="7886235"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en-US" sz="2100" b="1" dirty="0" err="1">
                <a:solidFill>
                  <a:srgbClr val="595959"/>
                </a:solidFill>
                <a:latin typeface="Nunito Sans"/>
                <a:ea typeface="Nunito Sans"/>
                <a:cs typeface="Nunito Sans"/>
                <a:sym typeface="Nunito Sans"/>
              </a:rPr>
              <a:t>Beperkt</a:t>
            </a:r>
            <a:r>
              <a:rPr lang="en-US" sz="2100" b="1" dirty="0">
                <a:solidFill>
                  <a:srgbClr val="595959"/>
                </a:solidFill>
                <a:latin typeface="Nunito Sans"/>
                <a:ea typeface="Nunito Sans"/>
                <a:cs typeface="Nunito Sans"/>
                <a:sym typeface="Nunito Sans"/>
              </a:rPr>
              <a:t> het </a:t>
            </a:r>
            <a:r>
              <a:rPr lang="en-US" sz="2100" b="1" dirty="0" err="1">
                <a:solidFill>
                  <a:srgbClr val="595959"/>
                </a:solidFill>
                <a:latin typeface="Nunito Sans"/>
                <a:ea typeface="Nunito Sans"/>
                <a:cs typeface="Nunito Sans"/>
                <a:sym typeface="Nunito Sans"/>
              </a:rPr>
              <a:t>nemen</a:t>
            </a:r>
            <a:r>
              <a:rPr lang="en-US" sz="2100" b="1" dirty="0">
                <a:solidFill>
                  <a:srgbClr val="595959"/>
                </a:solidFill>
                <a:latin typeface="Nunito Sans"/>
                <a:ea typeface="Nunito Sans"/>
                <a:cs typeface="Nunito Sans"/>
                <a:sym typeface="Nunito Sans"/>
              </a:rPr>
              <a:t> van </a:t>
            </a:r>
            <a:r>
              <a:rPr lang="en-US" sz="2100" b="1" dirty="0" err="1">
                <a:solidFill>
                  <a:srgbClr val="595959"/>
                </a:solidFill>
                <a:latin typeface="Nunito Sans"/>
                <a:ea typeface="Nunito Sans"/>
                <a:cs typeface="Nunito Sans"/>
                <a:sym typeface="Nunito Sans"/>
              </a:rPr>
              <a:t>verantwoordelijkheid</a:t>
            </a:r>
            <a:endParaRPr sz="2100" b="1"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lang="en-US" sz="2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en-US" sz="1600" dirty="0">
                <a:solidFill>
                  <a:srgbClr val="595959"/>
                </a:solidFill>
                <a:latin typeface="Nunito Sans"/>
                <a:ea typeface="Nunito Sans"/>
                <a:cs typeface="Nunito Sans"/>
                <a:sym typeface="Nunito Sans"/>
              </a:rPr>
              <a:t>Manager is </a:t>
            </a:r>
            <a:r>
              <a:rPr lang="en-US" sz="1600" dirty="0" err="1">
                <a:solidFill>
                  <a:srgbClr val="595959"/>
                </a:solidFill>
                <a:latin typeface="Nunito Sans"/>
                <a:ea typeface="Nunito Sans"/>
                <a:cs typeface="Nunito Sans"/>
                <a:sym typeface="Nunito Sans"/>
              </a:rPr>
              <a:t>leidend</a:t>
            </a:r>
            <a:r>
              <a:rPr lang="en-US" sz="1600" dirty="0">
                <a:solidFill>
                  <a:srgbClr val="595959"/>
                </a:solidFill>
                <a:latin typeface="Nunito Sans"/>
                <a:ea typeface="Nunito Sans"/>
                <a:cs typeface="Nunito Sans"/>
                <a:sym typeface="Nunito Sans"/>
              </a:rPr>
              <a:t> en </a:t>
            </a:r>
            <a:r>
              <a:rPr lang="en-US" sz="1600" dirty="0" err="1">
                <a:solidFill>
                  <a:srgbClr val="595959"/>
                </a:solidFill>
                <a:latin typeface="Nunito Sans"/>
                <a:ea typeface="Nunito Sans"/>
                <a:cs typeface="Nunito Sans"/>
                <a:sym typeface="Nunito Sans"/>
              </a:rPr>
              <a:t>doelen</a:t>
            </a:r>
            <a:r>
              <a:rPr lang="en-US" sz="1600" dirty="0">
                <a:solidFill>
                  <a:srgbClr val="595959"/>
                </a:solidFill>
                <a:latin typeface="Nunito Sans"/>
                <a:ea typeface="Nunito Sans"/>
                <a:cs typeface="Nunito Sans"/>
                <a:sym typeface="Nunito Sans"/>
              </a:rPr>
              <a:t> </a:t>
            </a:r>
            <a:r>
              <a:rPr lang="en-US" sz="1600" dirty="0" err="1">
                <a:solidFill>
                  <a:srgbClr val="595959"/>
                </a:solidFill>
                <a:latin typeface="Nunito Sans"/>
                <a:ea typeface="Nunito Sans"/>
                <a:cs typeface="Nunito Sans"/>
                <a:sym typeface="Nunito Sans"/>
              </a:rPr>
              <a:t>zijn</a:t>
            </a:r>
            <a:r>
              <a:rPr lang="en-US" sz="1600" dirty="0">
                <a:solidFill>
                  <a:srgbClr val="595959"/>
                </a:solidFill>
                <a:latin typeface="Nunito Sans"/>
                <a:ea typeface="Nunito Sans"/>
                <a:cs typeface="Nunito Sans"/>
                <a:sym typeface="Nunito Sans"/>
              </a:rPr>
              <a:t> </a:t>
            </a:r>
            <a:r>
              <a:rPr lang="en-US" sz="1600" dirty="0" err="1">
                <a:solidFill>
                  <a:srgbClr val="595959"/>
                </a:solidFill>
                <a:latin typeface="Nunito Sans"/>
                <a:ea typeface="Nunito Sans"/>
                <a:cs typeface="Nunito Sans"/>
                <a:sym typeface="Nunito Sans"/>
              </a:rPr>
              <a:t>opgelegd</a:t>
            </a:r>
            <a:endParaRPr sz="1600" dirty="0">
              <a:solidFill>
                <a:srgbClr val="595959"/>
              </a:solidFill>
              <a:latin typeface="Nunito Sans"/>
              <a:ea typeface="Nunito Sans"/>
              <a:cs typeface="Nunito Sans"/>
              <a:sym typeface="Nunito Sans"/>
            </a:endParaRPr>
          </a:p>
        </p:txBody>
      </p:sp>
      <p:sp>
        <p:nvSpPr>
          <p:cNvPr id="65" name="Shape 65"/>
          <p:cNvSpPr/>
          <p:nvPr/>
        </p:nvSpPr>
        <p:spPr>
          <a:xfrm>
            <a:off x="8198563" y="1216120"/>
            <a:ext cx="3603989" cy="4733267"/>
          </a:xfrm>
          <a:prstGeom prst="roundRect">
            <a:avLst>
              <a:gd name="adj" fmla="val 4308"/>
            </a:avLst>
          </a:prstGeom>
          <a:solidFill>
            <a:srgbClr val="F2F8FB"/>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66" name="Shape 66"/>
          <p:cNvPicPr preferRelativeResize="0"/>
          <p:nvPr/>
        </p:nvPicPr>
        <p:blipFill rotWithShape="1">
          <a:blip r:embed="rId3">
            <a:alphaModFix/>
          </a:blip>
          <a:srcRect/>
          <a:stretch/>
        </p:blipFill>
        <p:spPr>
          <a:xfrm>
            <a:off x="8723394" y="1991229"/>
            <a:ext cx="2554325" cy="2332882"/>
          </a:xfrm>
          <a:prstGeom prst="rect">
            <a:avLst/>
          </a:prstGeom>
          <a:noFill/>
          <a:ln>
            <a:noFill/>
          </a:ln>
        </p:spPr>
      </p:pic>
      <p:sp>
        <p:nvSpPr>
          <p:cNvPr id="15" name="Shape 58"/>
          <p:cNvSpPr/>
          <p:nvPr/>
        </p:nvSpPr>
        <p:spPr>
          <a:xfrm>
            <a:off x="1462397" y="2724913"/>
            <a:ext cx="6573492" cy="473282"/>
          </a:xfrm>
          <a:prstGeom prst="rect">
            <a:avLst/>
          </a:prstGeom>
          <a:noFill/>
          <a:ln>
            <a:noFill/>
          </a:ln>
        </p:spPr>
        <p:txBody>
          <a:bodyPr spcFirstLastPara="1" wrap="square" lIns="121850" tIns="60925" rIns="121850" bIns="60925" anchor="t" anchorCtr="0">
            <a:noAutofit/>
          </a:bodyPr>
          <a:lstStyle/>
          <a:p>
            <a:pPr marL="0" marR="0" lvl="0" indent="0" algn="l" rtl="0">
              <a:spcBef>
                <a:spcPts val="0"/>
              </a:spcBef>
              <a:spcAft>
                <a:spcPts val="0"/>
              </a:spcAft>
              <a:buNone/>
            </a:pPr>
            <a:r>
              <a:rPr lang="nl-NL" sz="2100" b="1" dirty="0">
                <a:solidFill>
                  <a:srgbClr val="595959"/>
                </a:solidFill>
                <a:latin typeface="Nunito Sans"/>
                <a:ea typeface="Nunito Sans"/>
                <a:cs typeface="Nunito Sans"/>
                <a:sym typeface="Nunito Sans"/>
              </a:rPr>
              <a:t>Is een administratief ‘moetje’</a:t>
            </a:r>
          </a:p>
          <a:p>
            <a:pPr marL="0" marR="0" lvl="0" indent="0" algn="l" rtl="0">
              <a:spcBef>
                <a:spcPts val="0"/>
              </a:spcBef>
              <a:spcAft>
                <a:spcPts val="0"/>
              </a:spcAft>
              <a:buNone/>
            </a:pPr>
            <a:endParaRPr sz="2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r>
              <a:rPr lang="nl-NL" sz="1600" dirty="0">
                <a:solidFill>
                  <a:srgbClr val="595959"/>
                </a:solidFill>
                <a:latin typeface="Nunito Sans"/>
                <a:ea typeface="Nunito Sans"/>
                <a:cs typeface="Nunito Sans"/>
                <a:sym typeface="Nunito Sans"/>
              </a:rPr>
              <a:t>Gesprekken kosten veel tijd en leveren niets op</a:t>
            </a:r>
            <a:endParaRPr sz="1600" dirty="0">
              <a:solidFill>
                <a:srgbClr val="595959"/>
              </a:solidFill>
              <a:latin typeface="Nunito Sans"/>
              <a:ea typeface="Nunito Sans"/>
              <a:cs typeface="Nunito Sans"/>
              <a:sym typeface="Nunito Sans"/>
            </a:endParaRPr>
          </a:p>
          <a:p>
            <a:pPr marL="0" marR="0" lvl="0" indent="0" algn="l" rtl="0">
              <a:spcBef>
                <a:spcPts val="0"/>
              </a:spcBef>
              <a:spcAft>
                <a:spcPts val="0"/>
              </a:spcAft>
              <a:buNone/>
            </a:pPr>
            <a:endParaRPr sz="1600" dirty="0">
              <a:solidFill>
                <a:srgbClr val="323232"/>
              </a:solidFill>
              <a:latin typeface="Nunito Sans"/>
              <a:ea typeface="Nunito Sans"/>
              <a:cs typeface="Nunito Sans"/>
              <a:sym typeface="Nunito Sans"/>
            </a:endParaRPr>
          </a:p>
        </p:txBody>
      </p:sp>
      <p:pic>
        <p:nvPicPr>
          <p:cNvPr id="16" name="Google Shape;213;p3">
            <a:extLst>
              <a:ext uri="{FF2B5EF4-FFF2-40B4-BE49-F238E27FC236}">
                <a16:creationId xmlns:a16="http://schemas.microsoft.com/office/drawing/2014/main" id="{3FD9A696-2A31-D441-80DC-6EC70394DA0C}"/>
              </a:ext>
            </a:extLst>
          </p:cNvPr>
          <p:cNvPicPr preferRelativeResize="0"/>
          <p:nvPr/>
        </p:nvPicPr>
        <p:blipFill rotWithShape="1">
          <a:blip r:embed="rId4">
            <a:alphaModFix/>
          </a:blip>
          <a:srcRect/>
          <a:stretch/>
        </p:blipFill>
        <p:spPr>
          <a:xfrm>
            <a:off x="837836" y="1912924"/>
            <a:ext cx="316964" cy="244927"/>
          </a:xfrm>
          <a:prstGeom prst="rect">
            <a:avLst/>
          </a:prstGeom>
          <a:noFill/>
          <a:ln>
            <a:noFill/>
          </a:ln>
        </p:spPr>
      </p:pic>
      <p:pic>
        <p:nvPicPr>
          <p:cNvPr id="17" name="Google Shape;213;p3">
            <a:extLst>
              <a:ext uri="{FF2B5EF4-FFF2-40B4-BE49-F238E27FC236}">
                <a16:creationId xmlns:a16="http://schemas.microsoft.com/office/drawing/2014/main" id="{257FB8B8-308A-5944-ACA4-E8F648345917}"/>
              </a:ext>
            </a:extLst>
          </p:cNvPr>
          <p:cNvPicPr preferRelativeResize="0"/>
          <p:nvPr/>
        </p:nvPicPr>
        <p:blipFill rotWithShape="1">
          <a:blip r:embed="rId4">
            <a:alphaModFix/>
          </a:blip>
          <a:srcRect/>
          <a:stretch/>
        </p:blipFill>
        <p:spPr>
          <a:xfrm>
            <a:off x="831872" y="2839090"/>
            <a:ext cx="316964" cy="244927"/>
          </a:xfrm>
          <a:prstGeom prst="rect">
            <a:avLst/>
          </a:prstGeom>
          <a:noFill/>
          <a:ln>
            <a:noFill/>
          </a:ln>
        </p:spPr>
      </p:pic>
      <p:pic>
        <p:nvPicPr>
          <p:cNvPr id="18" name="Google Shape;213;p3">
            <a:extLst>
              <a:ext uri="{FF2B5EF4-FFF2-40B4-BE49-F238E27FC236}">
                <a16:creationId xmlns:a16="http://schemas.microsoft.com/office/drawing/2014/main" id="{08FE4A96-7BF9-454B-B6B7-A6019FA51A9C}"/>
              </a:ext>
            </a:extLst>
          </p:cNvPr>
          <p:cNvPicPr preferRelativeResize="0"/>
          <p:nvPr/>
        </p:nvPicPr>
        <p:blipFill rotWithShape="1">
          <a:blip r:embed="rId4">
            <a:alphaModFix/>
          </a:blip>
          <a:srcRect/>
          <a:stretch/>
        </p:blipFill>
        <p:spPr>
          <a:xfrm>
            <a:off x="831872" y="3821368"/>
            <a:ext cx="316964" cy="244927"/>
          </a:xfrm>
          <a:prstGeom prst="rect">
            <a:avLst/>
          </a:prstGeom>
          <a:noFill/>
          <a:ln>
            <a:noFill/>
          </a:ln>
        </p:spPr>
      </p:pic>
      <p:pic>
        <p:nvPicPr>
          <p:cNvPr id="19" name="Google Shape;213;p3">
            <a:extLst>
              <a:ext uri="{FF2B5EF4-FFF2-40B4-BE49-F238E27FC236}">
                <a16:creationId xmlns:a16="http://schemas.microsoft.com/office/drawing/2014/main" id="{C6B606A1-B0A9-1549-970B-9F3B1350DAF8}"/>
              </a:ext>
            </a:extLst>
          </p:cNvPr>
          <p:cNvPicPr preferRelativeResize="0"/>
          <p:nvPr/>
        </p:nvPicPr>
        <p:blipFill rotWithShape="1">
          <a:blip r:embed="rId4">
            <a:alphaModFix/>
          </a:blip>
          <a:srcRect/>
          <a:stretch/>
        </p:blipFill>
        <p:spPr>
          <a:xfrm>
            <a:off x="837835" y="4955762"/>
            <a:ext cx="316964" cy="2449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p:nvSpPr>
          <p:cNvPr id="73" name="Shape 73"/>
          <p:cNvSpPr txBox="1"/>
          <p:nvPr/>
        </p:nvSpPr>
        <p:spPr>
          <a:xfrm>
            <a:off x="3246475" y="723013"/>
            <a:ext cx="246308" cy="492443"/>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lang="nl-NL" sz="2400">
              <a:solidFill>
                <a:schemeClr val="dk1"/>
              </a:solidFill>
              <a:latin typeface="Calibri"/>
              <a:ea typeface="Calibri"/>
              <a:cs typeface="Calibri"/>
              <a:sym typeface="Calibri"/>
            </a:endParaRPr>
          </a:p>
        </p:txBody>
      </p:sp>
      <p:grpSp>
        <p:nvGrpSpPr>
          <p:cNvPr id="77" name="Shape 77"/>
          <p:cNvGrpSpPr/>
          <p:nvPr/>
        </p:nvGrpSpPr>
        <p:grpSpPr>
          <a:xfrm>
            <a:off x="335359" y="1215456"/>
            <a:ext cx="3649930" cy="4787138"/>
            <a:chOff x="3176380" y="1047797"/>
            <a:chExt cx="2737448" cy="3108130"/>
          </a:xfrm>
          <a:solidFill>
            <a:srgbClr val="F3F8FB"/>
          </a:solidFill>
        </p:grpSpPr>
        <p:sp>
          <p:nvSpPr>
            <p:cNvPr id="78" name="Shape 78"/>
            <p:cNvSpPr/>
            <p:nvPr/>
          </p:nvSpPr>
          <p:spPr>
            <a:xfrm>
              <a:off x="3176380" y="1047797"/>
              <a:ext cx="2716048" cy="3108130"/>
            </a:xfrm>
            <a:prstGeom prst="roundRect">
              <a:avLst>
                <a:gd name="adj" fmla="val 4308"/>
              </a:avLst>
            </a:prstGeom>
            <a:grp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nl-NL" sz="2400">
                <a:solidFill>
                  <a:schemeClr val="lt1"/>
                </a:solidFill>
                <a:latin typeface="Calibri"/>
                <a:ea typeface="Calibri"/>
                <a:cs typeface="Calibri"/>
                <a:sym typeface="Calibri"/>
              </a:endParaRPr>
            </a:p>
          </p:txBody>
        </p:sp>
        <p:sp>
          <p:nvSpPr>
            <p:cNvPr id="79" name="Shape 79"/>
            <p:cNvSpPr/>
            <p:nvPr/>
          </p:nvSpPr>
          <p:spPr>
            <a:xfrm>
              <a:off x="3197779" y="2648793"/>
              <a:ext cx="2716049" cy="461665"/>
            </a:xfrm>
            <a:prstGeom prst="rect">
              <a:avLst/>
            </a:prstGeom>
            <a:grpFill/>
            <a:ln>
              <a:noFill/>
            </a:ln>
          </p:spPr>
          <p:txBody>
            <a:bodyPr spcFirstLastPara="1" wrap="square" lIns="121900" tIns="60925" rIns="121900" bIns="60925" anchor="t" anchorCtr="0">
              <a:noAutofit/>
            </a:bodyPr>
            <a:lstStyle/>
            <a:p>
              <a:pPr lvl="0" algn="ctr"/>
              <a:r>
                <a:rPr lang="nl-NL" sz="2100" b="1" dirty="0">
                  <a:solidFill>
                    <a:srgbClr val="595959"/>
                  </a:solidFill>
                  <a:latin typeface="Nunito Sans"/>
                  <a:ea typeface="Nunito Sans"/>
                  <a:cs typeface="Nunito Sans"/>
                  <a:sym typeface="Nunito Sans"/>
                </a:rPr>
                <a:t>Eigenaarschap</a:t>
              </a:r>
            </a:p>
            <a:p>
              <a:pPr marL="0" marR="0" lvl="0" indent="0" algn="ctr" rtl="0">
                <a:spcBef>
                  <a:spcPts val="0"/>
                </a:spcBef>
                <a:spcAft>
                  <a:spcPts val="0"/>
                </a:spcAft>
                <a:buNone/>
              </a:pPr>
              <a:endParaRPr lang="nl-NL" sz="2100" dirty="0">
                <a:solidFill>
                  <a:srgbClr val="595959"/>
                </a:solidFill>
                <a:latin typeface="Nunito Sans"/>
                <a:ea typeface="Nunito Sans"/>
                <a:cs typeface="Nunito Sans"/>
                <a:sym typeface="Nunito Sans"/>
              </a:endParaRPr>
            </a:p>
            <a:p>
              <a:pPr algn="ctr"/>
              <a:r>
                <a:rPr lang="nl-NL" sz="2100" dirty="0">
                  <a:solidFill>
                    <a:srgbClr val="595959"/>
                  </a:solidFill>
                  <a:latin typeface="Nunito Sans"/>
                  <a:ea typeface="Nunito Sans"/>
                  <a:cs typeface="Nunito Sans"/>
                  <a:sym typeface="Nunito Sans"/>
                </a:rPr>
                <a:t>We geven medewerkers </a:t>
              </a:r>
            </a:p>
            <a:p>
              <a:pPr algn="ctr"/>
              <a:r>
                <a:rPr lang="nl-NL" sz="2100" dirty="0">
                  <a:solidFill>
                    <a:srgbClr val="595959"/>
                  </a:solidFill>
                  <a:latin typeface="Nunito Sans"/>
                  <a:ea typeface="Nunito Sans"/>
                  <a:cs typeface="Nunito Sans"/>
                  <a:sym typeface="Nunito Sans"/>
                </a:rPr>
                <a:t>het vertrouwen om meer</a:t>
              </a:r>
            </a:p>
            <a:p>
              <a:pPr algn="ctr"/>
              <a:r>
                <a:rPr lang="nl-NL" sz="2100" dirty="0">
                  <a:solidFill>
                    <a:srgbClr val="595959"/>
                  </a:solidFill>
                  <a:latin typeface="Nunito Sans"/>
                  <a:ea typeface="Nunito Sans"/>
                  <a:cs typeface="Nunito Sans"/>
                  <a:sym typeface="Nunito Sans"/>
                </a:rPr>
                <a:t>de regie te voeren</a:t>
              </a:r>
              <a:r>
                <a:rPr lang="nl-NL" sz="2100" dirty="0">
                  <a:solidFill>
                    <a:srgbClr val="323232"/>
                  </a:solidFill>
                  <a:latin typeface="Nunito Sans"/>
                  <a:ea typeface="Nunito Sans"/>
                  <a:cs typeface="Nunito Sans"/>
                  <a:sym typeface="Nunito Sans"/>
                </a:rPr>
                <a:t> </a:t>
              </a:r>
              <a:endParaRPr lang="nl-NL" sz="2100" dirty="0">
                <a:solidFill>
                  <a:schemeClr val="lt1"/>
                </a:solidFill>
                <a:latin typeface="Calibri"/>
                <a:ea typeface="Calibri"/>
                <a:cs typeface="Calibri"/>
                <a:sym typeface="Calibri"/>
              </a:endParaRPr>
            </a:p>
          </p:txBody>
        </p:sp>
      </p:grpSp>
      <p:grpSp>
        <p:nvGrpSpPr>
          <p:cNvPr id="80" name="Shape 80"/>
          <p:cNvGrpSpPr/>
          <p:nvPr/>
        </p:nvGrpSpPr>
        <p:grpSpPr>
          <a:xfrm>
            <a:off x="4072242" y="1215456"/>
            <a:ext cx="3794317" cy="4787138"/>
            <a:chOff x="6008087" y="1072692"/>
            <a:chExt cx="2906246" cy="3136091"/>
          </a:xfrm>
          <a:solidFill>
            <a:srgbClr val="F3F8FB"/>
          </a:solidFill>
        </p:grpSpPr>
        <p:sp>
          <p:nvSpPr>
            <p:cNvPr id="81" name="Shape 81"/>
            <p:cNvSpPr/>
            <p:nvPr/>
          </p:nvSpPr>
          <p:spPr>
            <a:xfrm>
              <a:off x="6008087" y="1072692"/>
              <a:ext cx="2884392" cy="3136091"/>
            </a:xfrm>
            <a:prstGeom prst="roundRect">
              <a:avLst>
                <a:gd name="adj" fmla="val 4308"/>
              </a:avLst>
            </a:prstGeom>
            <a:grp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nl-NL" sz="2400">
                <a:solidFill>
                  <a:schemeClr val="lt1"/>
                </a:solidFill>
                <a:latin typeface="Calibri"/>
                <a:ea typeface="Calibri"/>
                <a:cs typeface="Calibri"/>
                <a:sym typeface="Calibri"/>
              </a:endParaRPr>
            </a:p>
          </p:txBody>
        </p:sp>
        <p:sp>
          <p:nvSpPr>
            <p:cNvPr id="82" name="Shape 82"/>
            <p:cNvSpPr/>
            <p:nvPr/>
          </p:nvSpPr>
          <p:spPr>
            <a:xfrm>
              <a:off x="6029939" y="2709910"/>
              <a:ext cx="2884394" cy="590036"/>
            </a:xfrm>
            <a:prstGeom prst="rect">
              <a:avLst/>
            </a:prstGeom>
            <a:grp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nl-NL" sz="2100" b="1" dirty="0">
                  <a:solidFill>
                    <a:srgbClr val="595959"/>
                  </a:solidFill>
                  <a:latin typeface="Nunito Sans"/>
                  <a:ea typeface="Nunito Sans"/>
                  <a:cs typeface="Nunito Sans"/>
                  <a:sym typeface="Nunito Sans"/>
                </a:rPr>
                <a:t>Reflectie &amp; feedback</a:t>
              </a:r>
            </a:p>
            <a:p>
              <a:pPr marL="0" marR="0" lvl="0" indent="0" algn="ctr" rtl="0">
                <a:spcBef>
                  <a:spcPts val="0"/>
                </a:spcBef>
                <a:spcAft>
                  <a:spcPts val="0"/>
                </a:spcAft>
                <a:buNone/>
              </a:pPr>
              <a:endParaRPr lang="nl-NL" sz="2100" b="1" dirty="0">
                <a:solidFill>
                  <a:srgbClr val="595959"/>
                </a:solidFill>
                <a:latin typeface="Nunito Sans"/>
                <a:ea typeface="Nunito Sans"/>
                <a:cs typeface="Nunito Sans"/>
                <a:sym typeface="Nunito Sans"/>
              </a:endParaRPr>
            </a:p>
            <a:p>
              <a:pPr algn="ctr"/>
              <a:r>
                <a:rPr lang="nl-NL" sz="2100" dirty="0">
                  <a:solidFill>
                    <a:srgbClr val="595959"/>
                  </a:solidFill>
                  <a:latin typeface="Nunito Sans"/>
                  <a:ea typeface="Nunito Sans"/>
                  <a:cs typeface="Nunito Sans"/>
                  <a:sym typeface="Nunito Sans"/>
                </a:rPr>
                <a:t>We stimuleren zelfreflectie en feedback wat leidt tot betere resultaten</a:t>
              </a:r>
            </a:p>
          </p:txBody>
        </p:sp>
      </p:grpSp>
      <p:sp>
        <p:nvSpPr>
          <p:cNvPr id="22" name="Shape 57"/>
          <p:cNvSpPr txBox="1">
            <a:spLocks noGrp="1"/>
          </p:cNvSpPr>
          <p:nvPr>
            <p:ph type="title"/>
          </p:nvPr>
        </p:nvSpPr>
        <p:spPr>
          <a:xfrm>
            <a:off x="239348" y="271491"/>
            <a:ext cx="11563203" cy="944629"/>
          </a:xfrm>
          <a:prstGeom prst="rect">
            <a:avLst/>
          </a:prstGeom>
          <a:noFill/>
          <a:ln>
            <a:noFill/>
          </a:ln>
        </p:spPr>
        <p:txBody>
          <a:bodyPr spcFirstLastPara="1" wrap="square" lIns="121900" tIns="60925" rIns="121900" bIns="60925" anchor="t" anchorCtr="0">
            <a:noAutofit/>
          </a:bodyPr>
          <a:lstStyle/>
          <a:p>
            <a:pPr marL="0" marR="0" lvl="0" indent="0" algn="ctr" rtl="0">
              <a:lnSpc>
                <a:spcPct val="90000"/>
              </a:lnSpc>
              <a:spcBef>
                <a:spcPts val="0"/>
              </a:spcBef>
              <a:spcAft>
                <a:spcPts val="0"/>
              </a:spcAft>
              <a:buClr>
                <a:srgbClr val="0073AC"/>
              </a:buClr>
              <a:buSzPts val="3200"/>
              <a:buFont typeface="Nunito Sans"/>
              <a:buNone/>
            </a:pPr>
            <a:r>
              <a:rPr lang="nl-NL" dirty="0">
                <a:solidFill>
                  <a:srgbClr val="0073AC"/>
                </a:solidFill>
                <a:latin typeface="Nunito Sans"/>
                <a:ea typeface="Nunito Sans"/>
                <a:cs typeface="Nunito Sans"/>
                <a:sym typeface="Nunito Sans"/>
              </a:rPr>
              <a:t>Wat willen we stimuleren?</a:t>
            </a:r>
            <a:endParaRPr lang="nl-NL" b="0" i="0" u="none" strike="noStrike" cap="none" dirty="0">
              <a:solidFill>
                <a:schemeClr val="lt1"/>
              </a:solidFill>
              <a:sym typeface="Calibri"/>
            </a:endParaRPr>
          </a:p>
        </p:txBody>
      </p:sp>
      <p:pic>
        <p:nvPicPr>
          <p:cNvPr id="21" name="Shape 96">
            <a:extLst>
              <a:ext uri="{FF2B5EF4-FFF2-40B4-BE49-F238E27FC236}">
                <a16:creationId xmlns:a16="http://schemas.microsoft.com/office/drawing/2014/main" id="{37AD0EE2-DBAA-8444-9E0C-B1E9EAB44266}"/>
              </a:ext>
            </a:extLst>
          </p:cNvPr>
          <p:cNvPicPr preferRelativeResize="0"/>
          <p:nvPr/>
        </p:nvPicPr>
        <p:blipFill rotWithShape="1">
          <a:blip r:embed="rId3">
            <a:alphaModFix/>
          </a:blip>
          <a:srcRect/>
          <a:stretch/>
        </p:blipFill>
        <p:spPr>
          <a:xfrm>
            <a:off x="5385982" y="2047888"/>
            <a:ext cx="1195365" cy="1177524"/>
          </a:xfrm>
          <a:prstGeom prst="rect">
            <a:avLst/>
          </a:prstGeom>
          <a:noFill/>
          <a:ln>
            <a:noFill/>
          </a:ln>
        </p:spPr>
      </p:pic>
      <p:grpSp>
        <p:nvGrpSpPr>
          <p:cNvPr id="16" name="Shape 74">
            <a:extLst>
              <a:ext uri="{FF2B5EF4-FFF2-40B4-BE49-F238E27FC236}">
                <a16:creationId xmlns:a16="http://schemas.microsoft.com/office/drawing/2014/main" id="{E6603BBE-65F9-44F4-8FA1-FB7C07407028}"/>
              </a:ext>
            </a:extLst>
          </p:cNvPr>
          <p:cNvGrpSpPr/>
          <p:nvPr/>
        </p:nvGrpSpPr>
        <p:grpSpPr>
          <a:xfrm>
            <a:off x="7953513" y="1215456"/>
            <a:ext cx="3736838" cy="4816426"/>
            <a:chOff x="395536" y="1047796"/>
            <a:chExt cx="2696724" cy="3108130"/>
          </a:xfrm>
          <a:solidFill>
            <a:srgbClr val="F3F8FB"/>
          </a:solidFill>
        </p:grpSpPr>
        <p:sp>
          <p:nvSpPr>
            <p:cNvPr id="17" name="Shape 75">
              <a:extLst>
                <a:ext uri="{FF2B5EF4-FFF2-40B4-BE49-F238E27FC236}">
                  <a16:creationId xmlns:a16="http://schemas.microsoft.com/office/drawing/2014/main" id="{BD13059A-60D9-4A81-B192-65421C570111}"/>
                </a:ext>
              </a:extLst>
            </p:cNvPr>
            <p:cNvSpPr/>
            <p:nvPr/>
          </p:nvSpPr>
          <p:spPr>
            <a:xfrm>
              <a:off x="395536" y="1047796"/>
              <a:ext cx="2696724" cy="3108130"/>
            </a:xfrm>
            <a:prstGeom prst="roundRect">
              <a:avLst>
                <a:gd name="adj" fmla="val 4308"/>
              </a:avLst>
            </a:prstGeom>
            <a:grp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lang="nl-NL" sz="2400">
                <a:solidFill>
                  <a:schemeClr val="lt1"/>
                </a:solidFill>
                <a:latin typeface="Calibri"/>
                <a:ea typeface="Calibri"/>
                <a:cs typeface="Calibri"/>
                <a:sym typeface="Calibri"/>
              </a:endParaRPr>
            </a:p>
          </p:txBody>
        </p:sp>
        <p:sp>
          <p:nvSpPr>
            <p:cNvPr id="18" name="Shape 76">
              <a:extLst>
                <a:ext uri="{FF2B5EF4-FFF2-40B4-BE49-F238E27FC236}">
                  <a16:creationId xmlns:a16="http://schemas.microsoft.com/office/drawing/2014/main" id="{15AEE650-7724-4FF2-92C5-58AC04A4EF78}"/>
                </a:ext>
              </a:extLst>
            </p:cNvPr>
            <p:cNvSpPr/>
            <p:nvPr/>
          </p:nvSpPr>
          <p:spPr>
            <a:xfrm>
              <a:off x="395536" y="2659821"/>
              <a:ext cx="2696724" cy="580957"/>
            </a:xfrm>
            <a:prstGeom prst="rect">
              <a:avLst/>
            </a:prstGeom>
            <a:grpFill/>
            <a:ln>
              <a:noFill/>
            </a:ln>
          </p:spPr>
          <p:txBody>
            <a:bodyPr spcFirstLastPara="1" wrap="square" lIns="121900" tIns="60925" rIns="121900" bIns="60925" anchor="t" anchorCtr="0">
              <a:noAutofit/>
            </a:bodyPr>
            <a:lstStyle/>
            <a:p>
              <a:pPr lvl="0" algn="ctr"/>
              <a:r>
                <a:rPr lang="nl-NL" sz="2100" b="1" dirty="0">
                  <a:solidFill>
                    <a:srgbClr val="595959"/>
                  </a:solidFill>
                  <a:latin typeface="Nunito Sans"/>
                  <a:ea typeface="Nunito Sans"/>
                  <a:cs typeface="Nunito Sans"/>
                  <a:sym typeface="Nunito Sans"/>
                </a:rPr>
                <a:t>Het goede gesprek</a:t>
              </a:r>
            </a:p>
            <a:p>
              <a:pPr marL="0" marR="0" lvl="0" indent="0" algn="ctr" rtl="0">
                <a:spcBef>
                  <a:spcPts val="0"/>
                </a:spcBef>
                <a:spcAft>
                  <a:spcPts val="0"/>
                </a:spcAft>
                <a:buNone/>
              </a:pPr>
              <a:endParaRPr lang="nl-NL" sz="2100" b="1" dirty="0">
                <a:solidFill>
                  <a:srgbClr val="595959"/>
                </a:solidFill>
                <a:latin typeface="Nunito Sans"/>
                <a:ea typeface="Nunito Sans"/>
                <a:cs typeface="Nunito Sans"/>
                <a:sym typeface="Nunito Sans"/>
              </a:endParaRPr>
            </a:p>
            <a:p>
              <a:pPr algn="ctr"/>
              <a:r>
                <a:rPr lang="nl-NL" sz="2100" dirty="0">
                  <a:solidFill>
                    <a:srgbClr val="595959"/>
                  </a:solidFill>
                  <a:latin typeface="Nunito Sans"/>
                  <a:ea typeface="Nunito Sans"/>
                  <a:cs typeface="Nunito Sans"/>
                  <a:sym typeface="Nunito Sans"/>
                </a:rPr>
                <a:t>We zijn steeds met elkaar in gesprek over hoe het gaat en wat iemand nodig heeft</a:t>
              </a:r>
            </a:p>
          </p:txBody>
        </p:sp>
      </p:grpSp>
      <p:pic>
        <p:nvPicPr>
          <p:cNvPr id="23" name="Shape 101">
            <a:extLst>
              <a:ext uri="{FF2B5EF4-FFF2-40B4-BE49-F238E27FC236}">
                <a16:creationId xmlns:a16="http://schemas.microsoft.com/office/drawing/2014/main" id="{3ED1DCA1-58FA-4E99-AA60-F007E9137B0C}"/>
              </a:ext>
            </a:extLst>
          </p:cNvPr>
          <p:cNvPicPr preferRelativeResize="0"/>
          <p:nvPr/>
        </p:nvPicPr>
        <p:blipFill rotWithShape="1">
          <a:blip r:embed="rId4">
            <a:alphaModFix/>
          </a:blip>
          <a:srcRect/>
          <a:stretch/>
        </p:blipFill>
        <p:spPr>
          <a:xfrm>
            <a:off x="1576907" y="2027743"/>
            <a:ext cx="1195365" cy="1195365"/>
          </a:xfrm>
          <a:prstGeom prst="rect">
            <a:avLst/>
          </a:prstGeom>
          <a:noFill/>
          <a:ln>
            <a:noFill/>
          </a:ln>
        </p:spPr>
      </p:pic>
      <p:pic>
        <p:nvPicPr>
          <p:cNvPr id="24" name="Shape 50">
            <a:extLst>
              <a:ext uri="{FF2B5EF4-FFF2-40B4-BE49-F238E27FC236}">
                <a16:creationId xmlns:a16="http://schemas.microsoft.com/office/drawing/2014/main" id="{A935C48A-069C-474B-AA26-31B3773F9D3F}"/>
              </a:ext>
            </a:extLst>
          </p:cNvPr>
          <p:cNvPicPr preferRelativeResize="0"/>
          <p:nvPr/>
        </p:nvPicPr>
        <p:blipFill rotWithShape="1">
          <a:blip r:embed="rId5">
            <a:alphaModFix/>
          </a:blip>
          <a:srcRect/>
          <a:stretch/>
        </p:blipFill>
        <p:spPr>
          <a:xfrm>
            <a:off x="9141154" y="2160085"/>
            <a:ext cx="1361556" cy="1217813"/>
          </a:xfrm>
          <a:prstGeom prst="rect">
            <a:avLst/>
          </a:prstGeom>
          <a:noFill/>
          <a:ln>
            <a:noFill/>
          </a:ln>
        </p:spPr>
      </p:pic>
    </p:spTree>
    <p:extLst>
      <p:ext uri="{BB962C8B-B14F-4D97-AF65-F5344CB8AC3E}">
        <p14:creationId xmlns:p14="http://schemas.microsoft.com/office/powerpoint/2010/main" val="2160785413"/>
      </p:ext>
    </p:extLst>
  </p:cSld>
  <p:clrMapOvr>
    <a:masterClrMapping/>
  </p:clrMapOvr>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4753</TotalTime>
  <Words>1024</Words>
  <Application>Microsoft Macintosh PowerPoint</Application>
  <PresentationFormat>Breedbeeld</PresentationFormat>
  <Paragraphs>233</Paragraphs>
  <Slides>30</Slides>
  <Notes>30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30</vt:i4>
      </vt:variant>
    </vt:vector>
  </HeadingPairs>
  <TitlesOfParts>
    <vt:vector size="34" baseType="lpstr">
      <vt:lpstr>Calibri</vt:lpstr>
      <vt:lpstr>Arial</vt:lpstr>
      <vt:lpstr>Nunito Sans</vt:lpstr>
      <vt:lpstr>Kantoorthema</vt:lpstr>
      <vt:lpstr>Online Masterclass  Ontwerp je nieuwe HR-cyclus</vt:lpstr>
      <vt:lpstr>PowerPoint-presentatie</vt:lpstr>
      <vt:lpstr>PowerPoint-presentatie</vt:lpstr>
      <vt:lpstr>PowerPoint-presentatie</vt:lpstr>
      <vt:lpstr>Online Masterclass  Ontwerp je nieuwe HR-cyclus</vt:lpstr>
      <vt:lpstr>Doel HR-cyclus</vt:lpstr>
      <vt:lpstr>PowerPoint-presentatie</vt:lpstr>
      <vt:lpstr>Waarom vernieuwen we de HR-cyclus?</vt:lpstr>
      <vt:lpstr>Wat willen we stimuleren?</vt:lpstr>
      <vt:lpstr>Hoe ziet de nieuwe HR-cyclus eruit?</vt:lpstr>
      <vt:lpstr>PowerPoint-presentatie</vt:lpstr>
      <vt:lpstr>Online Masterclass  Ontwerp je nieuwe HR-cyclus</vt:lpstr>
      <vt:lpstr>Maak een persoonlijk plan</vt:lpstr>
      <vt:lpstr>Inspiratie voor je prestatiedoelen</vt:lpstr>
      <vt:lpstr>Inspiratie voor je ontwikkeldoelen</vt:lpstr>
      <vt:lpstr>Algemene tips</vt:lpstr>
      <vt:lpstr>Online Masterclass  Ontwerp je nieuwe HR-cyclus</vt:lpstr>
      <vt:lpstr>PowerPoint-presentatie</vt:lpstr>
      <vt:lpstr>PowerPoint-presentatie</vt:lpstr>
      <vt:lpstr>PowerPoint-presentatie</vt:lpstr>
      <vt:lpstr>PowerPoint-presentatie</vt:lpstr>
      <vt:lpstr>PowerPoint-presentatie</vt:lpstr>
      <vt:lpstr>Online Masterclass  Ontwerp je nieuwe HR-cyclus</vt:lpstr>
      <vt:lpstr>PowerPoint-presentatie</vt:lpstr>
      <vt:lpstr>iPhone &amp; iPad</vt:lpstr>
      <vt:lpstr>Online Masterclass  Ontwerp je nieuwe HR-cyclus</vt:lpstr>
      <vt:lpstr>PowerPoint-presentatie</vt:lpstr>
      <vt:lpstr>Online Masterclass  Ontwerp je nieuwe HR-cyclus</vt:lpstr>
      <vt:lpstr>Evaluatie</vt:lpstr>
      <vt:lpstr>Online Masterclass  Ontwerp je nieuwe HR-cyclus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Maak je HR-cyclus  klaar voor de toekomst</dc:title>
  <dc:creator>Goris, Dennis</dc:creator>
  <cp:lastModifiedBy>Microsoft Office User</cp:lastModifiedBy>
  <cp:revision>182</cp:revision>
  <dcterms:modified xsi:type="dcterms:W3CDTF">2021-06-24T12:05:31Z</dcterms:modified>
</cp:coreProperties>
</file>