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48" r:id="rId1"/>
    <p:sldMasterId id="2147483651" r:id="rId2"/>
  </p:sldMasterIdLst>
  <p:notesMasterIdLst>
    <p:notesMasterId r:id="rId21"/>
  </p:notesMasterIdLst>
  <p:sldIdLst>
    <p:sldId id="298" r:id="rId3"/>
    <p:sldId id="347" r:id="rId4"/>
    <p:sldId id="705" r:id="rId5"/>
    <p:sldId id="722" r:id="rId6"/>
    <p:sldId id="739" r:id="rId7"/>
    <p:sldId id="723" r:id="rId8"/>
    <p:sldId id="350" r:id="rId9"/>
    <p:sldId id="730" r:id="rId10"/>
    <p:sldId id="740" r:id="rId11"/>
    <p:sldId id="724" r:id="rId12"/>
    <p:sldId id="741" r:id="rId13"/>
    <p:sldId id="742" r:id="rId14"/>
    <p:sldId id="743" r:id="rId15"/>
    <p:sldId id="744" r:id="rId16"/>
    <p:sldId id="745" r:id="rId17"/>
    <p:sldId id="712" r:id="rId18"/>
    <p:sldId id="284" r:id="rId19"/>
    <p:sldId id="597" r:id="rId20"/>
  </p:sldIdLst>
  <p:sldSz cx="12192000" cy="6858000"/>
  <p:notesSz cx="6858000" cy="9144000"/>
  <p:embeddedFontLst>
    <p:embeddedFont>
      <p:font typeface="Calibri" panose="020F0502020204030204" pitchFamily="34" charset="0"/>
      <p:regular r:id="rId22"/>
      <p:bold r:id="rId23"/>
      <p:italic r:id="rId24"/>
      <p:boldItalic r:id="rId25"/>
    </p:embeddedFont>
    <p:embeddedFont>
      <p:font typeface="Nunito Sans" pitchFamily="2" charset="77"/>
      <p:regular r:id="rId26"/>
      <p:bold r:id="rId27"/>
      <p:italic r:id="rId28"/>
      <p:boldItalic r:id="rId2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go="http://customooxmlschemas.google.com/" r:id="rId47" roundtripDataSignature="AMtx7mh2AlMgd5GuH7+qfFnlwqNf++CIg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95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6132"/>
    <p:restoredTop sz="93792" autoAdjust="0"/>
  </p:normalViewPr>
  <p:slideViewPr>
    <p:cSldViewPr snapToGrid="0">
      <p:cViewPr>
        <p:scale>
          <a:sx n="110" d="100"/>
          <a:sy n="110" d="100"/>
        </p:scale>
        <p:origin x="1176" y="58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5.fntdata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47" Type="http://customschemas.google.com/relationships/presentationmetadata" Target="metadata"/><Relationship Id="rId50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4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8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3.fntdata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font" Target="fonts/font2.fntdata"/><Relationship Id="rId28" Type="http://schemas.openxmlformats.org/officeDocument/2006/relationships/font" Target="fonts/font7.fntdata"/><Relationship Id="rId49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font" Target="fonts/font1.fntdata"/><Relationship Id="rId27" Type="http://schemas.openxmlformats.org/officeDocument/2006/relationships/font" Target="fonts/font6.fntdata"/><Relationship Id="rId48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50650746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10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828202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0119790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21393600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36080363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9698712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6158939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nl-NL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Laat de demo zien</a:t>
            </a: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63477955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p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22" name="Google Shape;622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18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4133470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9298635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3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1106675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Motivatie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om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veranderen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wordt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bepaald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door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pijn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verlangen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Pijn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3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keer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sterkere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factor dan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verlangen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Maak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heel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duidelijk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wat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pijn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in je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organisatie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lopen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jullie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tegen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Waarom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is het (nu)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tijd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verandering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 </a:t>
            </a:r>
            <a:endParaRPr dirty="0"/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Char char="-"/>
            </a:pP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Wat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kost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huidige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manier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van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werken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b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Gegeven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deze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uitdagingen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willen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veel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organisaties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de HR-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cyclus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vernieuwen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Voorkom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daarbij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aantal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veelgemaakte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200" b="0" i="0" u="none" strike="noStrike" cap="none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fouten</a:t>
            </a:r>
            <a:r>
              <a:rPr lang="en-US" sz="1200" b="0" i="0" u="none" strike="noStrike" cap="none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0" name="Google Shape;29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85370073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197921451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69" name="Google Shape;169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0" name="Google Shape;170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6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56188342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  <a:tabLst/>
              <a:defRPr/>
            </a:pPr>
            <a:endParaRPr sz="1200" b="0" i="0" u="none" strike="noStrike" cap="none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70" name="Shape 70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fld id="{00000000-1234-1234-1234-123412341234}" type="slidenum">
              <a:rPr lang="en-US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7</a:t>
            </a:fld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7067073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35757114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200"/>
              <a:buFont typeface="Calibri"/>
              <a:buNone/>
            </a:pPr>
            <a:endParaRPr sz="12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5" name="Shape 135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08135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dia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5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7" name="Google Shape;17;p35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6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8" name="Google Shape;18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9" name="Google Shape;19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0" name="Google Shape;20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45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3" name="Google Shape;143;p45"/>
          <p:cNvSpPr txBox="1">
            <a:spLocks noGrp="1"/>
          </p:cNvSpPr>
          <p:nvPr>
            <p:ph type="body" idx="1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144" name="Google Shape;144;p45"/>
          <p:cNvSpPr txBox="1">
            <a:spLocks noGrp="1"/>
          </p:cNvSpPr>
          <p:nvPr>
            <p:ph type="body" idx="2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45" name="Google Shape;145;p45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45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45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46"/>
          <p:cNvSpPr txBox="1">
            <a:spLocks noGrp="1"/>
          </p:cNvSpPr>
          <p:nvPr>
            <p:ph type="title"/>
          </p:nvPr>
        </p:nvSpPr>
        <p:spPr>
          <a:xfrm>
            <a:off x="840318" y="457200"/>
            <a:ext cx="393276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32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0" name="Google Shape;150;p46"/>
          <p:cNvSpPr>
            <a:spLocks noGrp="1"/>
          </p:cNvSpPr>
          <p:nvPr>
            <p:ph type="pic" idx="2"/>
          </p:nvPr>
        </p:nvSpPr>
        <p:spPr>
          <a:xfrm>
            <a:off x="5183717" y="987426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51" name="Google Shape;151;p46"/>
          <p:cNvSpPr txBox="1">
            <a:spLocks noGrp="1"/>
          </p:cNvSpPr>
          <p:nvPr>
            <p:ph type="body" idx="1"/>
          </p:nvPr>
        </p:nvSpPr>
        <p:spPr>
          <a:xfrm>
            <a:off x="840318" y="2057400"/>
            <a:ext cx="393276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1pPr>
            <a:lvl2pPr marL="914400" lvl="1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sz="1400"/>
            </a:lvl2pPr>
            <a:lvl3pPr marL="1371600" lvl="2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Arial"/>
              <a:buNone/>
              <a:defRPr sz="1200"/>
            </a:lvl3pPr>
            <a:lvl4pPr marL="1828800" lvl="3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4pPr>
            <a:lvl5pPr marL="2286000" lvl="4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Font typeface="Arial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152" name="Google Shape;152;p46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3" name="Google Shape;153;p46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4" name="Google Shape;154;p46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4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7" name="Google Shape;157;p47"/>
          <p:cNvSpPr txBox="1">
            <a:spLocks noGrp="1"/>
          </p:cNvSpPr>
          <p:nvPr>
            <p:ph type="body" idx="1"/>
          </p:nvPr>
        </p:nvSpPr>
        <p:spPr>
          <a:xfrm rot="5400000">
            <a:off x="4582319" y="-873918"/>
            <a:ext cx="3027363" cy="1097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8" name="Google Shape;158;p4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9" name="Google Shape;159;p4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0" name="Google Shape;160;p4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48"/>
          <p:cNvSpPr txBox="1">
            <a:spLocks noGrp="1"/>
          </p:cNvSpPr>
          <p:nvPr>
            <p:ph type="title"/>
          </p:nvPr>
        </p:nvSpPr>
        <p:spPr>
          <a:xfrm rot="5400000">
            <a:off x="7285037" y="1828802"/>
            <a:ext cx="5851525" cy="2743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48"/>
          <p:cNvSpPr txBox="1">
            <a:spLocks noGrp="1"/>
          </p:cNvSpPr>
          <p:nvPr>
            <p:ph type="body" idx="1"/>
          </p:nvPr>
        </p:nvSpPr>
        <p:spPr>
          <a:xfrm rot="5400000">
            <a:off x="1697037" y="-812799"/>
            <a:ext cx="5851525" cy="802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64" name="Google Shape;164;p4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4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6" name="Google Shape;166;p4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el en objec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27" name="Google Shape;27;p36"/>
          <p:cNvSpPr/>
          <p:nvPr/>
        </p:nvSpPr>
        <p:spPr>
          <a:xfrm>
            <a:off x="0" y="6392917"/>
            <a:ext cx="12192000" cy="465083"/>
          </a:xfrm>
          <a:prstGeom prst="rect">
            <a:avLst/>
          </a:prstGeom>
          <a:solidFill>
            <a:srgbClr val="0073AC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8" name="Google Shape;28;p36"/>
          <p:cNvSpPr txBox="1"/>
          <p:nvPr/>
        </p:nvSpPr>
        <p:spPr>
          <a:xfrm>
            <a:off x="9891329" y="6488536"/>
            <a:ext cx="2133600" cy="2738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fld id="{00000000-1234-1234-1234-123412341234}" type="slidenum">
              <a:rPr lang="en-US" sz="1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4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" name="Google Shape;29;p3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179512" y="6474519"/>
            <a:ext cx="792088" cy="2822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38"/>
          <p:cNvSpPr txBox="1"/>
          <p:nvPr/>
        </p:nvSpPr>
        <p:spPr>
          <a:xfrm>
            <a:off x="3005667" y="1335088"/>
            <a:ext cx="46810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The next session will start in</a:t>
            </a:r>
            <a:endParaRPr/>
          </a:p>
        </p:txBody>
      </p:sp>
      <p:sp>
        <p:nvSpPr>
          <p:cNvPr id="99" name="Google Shape;99;p38"/>
          <p:cNvSpPr txBox="1">
            <a:spLocks noGrp="1"/>
          </p:cNvSpPr>
          <p:nvPr>
            <p:ph type="ctrTitle"/>
          </p:nvPr>
        </p:nvSpPr>
        <p:spPr>
          <a:xfrm>
            <a:off x="882651" y="254000"/>
            <a:ext cx="103632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38"/>
          <p:cNvSpPr txBox="1"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/>
            </a:lvl1pPr>
            <a:lvl2pPr lvl="1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lvl="2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lvl="4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lvl="5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38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38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38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39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6" name="Google Shape;106;p39"/>
          <p:cNvSpPr txBox="1">
            <a:spLocks noGrp="1"/>
          </p:cNvSpPr>
          <p:nvPr>
            <p:ph type="body" idx="1"/>
          </p:nvPr>
        </p:nvSpPr>
        <p:spPr>
          <a:xfrm>
            <a:off x="609600" y="3098801"/>
            <a:ext cx="10972800" cy="30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7" name="Google Shape;107;p39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8" name="Google Shape;108;p39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39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0"/>
          <p:cNvSpPr txBox="1">
            <a:spLocks noGrp="1"/>
          </p:cNvSpPr>
          <p:nvPr>
            <p:ph type="title"/>
          </p:nvPr>
        </p:nvSpPr>
        <p:spPr>
          <a:xfrm>
            <a:off x="831851" y="1709739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6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40"/>
          <p:cNvSpPr txBox="1">
            <a:spLocks noGrp="1"/>
          </p:cNvSpPr>
          <p:nvPr>
            <p:ph type="body" idx="1"/>
          </p:nvPr>
        </p:nvSpPr>
        <p:spPr>
          <a:xfrm>
            <a:off x="831851" y="4589464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13" name="Google Shape;113;p40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40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0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41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8" name="Google Shape;118;p41"/>
          <p:cNvSpPr txBox="1">
            <a:spLocks noGrp="1"/>
          </p:cNvSpPr>
          <p:nvPr>
            <p:ph type="body" idx="1"/>
          </p:nvPr>
        </p:nvSpPr>
        <p:spPr>
          <a:xfrm>
            <a:off x="609600" y="3098801"/>
            <a:ext cx="5384800" cy="30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19" name="Google Shape;119;p41"/>
          <p:cNvSpPr txBox="1">
            <a:spLocks noGrp="1"/>
          </p:cNvSpPr>
          <p:nvPr>
            <p:ph type="body" idx="2"/>
          </p:nvPr>
        </p:nvSpPr>
        <p:spPr>
          <a:xfrm>
            <a:off x="6197600" y="3098801"/>
            <a:ext cx="5384800" cy="30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0" name="Google Shape;120;p41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41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2" name="Google Shape;122;p41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42"/>
          <p:cNvSpPr txBox="1">
            <a:spLocks noGrp="1"/>
          </p:cNvSpPr>
          <p:nvPr>
            <p:ph type="title"/>
          </p:nvPr>
        </p:nvSpPr>
        <p:spPr>
          <a:xfrm>
            <a:off x="840317" y="36512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42"/>
          <p:cNvSpPr txBox="1">
            <a:spLocks noGrp="1"/>
          </p:cNvSpPr>
          <p:nvPr>
            <p:ph type="body" idx="1"/>
          </p:nvPr>
        </p:nvSpPr>
        <p:spPr>
          <a:xfrm>
            <a:off x="840318" y="1681163"/>
            <a:ext cx="5158316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6" name="Google Shape;126;p42"/>
          <p:cNvSpPr txBox="1">
            <a:spLocks noGrp="1"/>
          </p:cNvSpPr>
          <p:nvPr>
            <p:ph type="body" idx="2"/>
          </p:nvPr>
        </p:nvSpPr>
        <p:spPr>
          <a:xfrm>
            <a:off x="840318" y="2505075"/>
            <a:ext cx="5158316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7" name="Google Shape;127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71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71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29" name="Google Shape;129;p42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42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42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43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43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43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6" name="Google Shape;136;p43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p44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9" name="Google Shape;139;p44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44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.xml"/><Relationship Id="rId3" Type="http://schemas.openxmlformats.org/officeDocument/2006/relationships/slideLayout" Target="../slideLayouts/slideLayout5.xml"/><Relationship Id="rId7" Type="http://schemas.openxmlformats.org/officeDocument/2006/relationships/slideLayout" Target="../slideLayouts/slideLayout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slideLayout" Target="../slideLayouts/slideLayout8.xml"/><Relationship Id="rId11" Type="http://schemas.openxmlformats.org/officeDocument/2006/relationships/slideLayout" Target="../slideLayouts/slideLayout13.xml"/><Relationship Id="rId5" Type="http://schemas.openxmlformats.org/officeDocument/2006/relationships/slideLayout" Target="../slideLayouts/slideLayout7.xml"/><Relationship Id="rId10" Type="http://schemas.openxmlformats.org/officeDocument/2006/relationships/slideLayout" Target="../slideLayouts/slideLayout12.xml"/><Relationship Id="rId4" Type="http://schemas.openxmlformats.org/officeDocument/2006/relationships/slideLayout" Target="../slideLayouts/slideLayout6.xml"/><Relationship Id="rId9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37"/>
          <p:cNvSpPr txBox="1">
            <a:spLocks noGrp="1"/>
          </p:cNvSpPr>
          <p:nvPr>
            <p:ph type="title"/>
          </p:nvPr>
        </p:nvSpPr>
        <p:spPr>
          <a:xfrm>
            <a:off x="609600" y="274638"/>
            <a:ext cx="10972800" cy="7477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4400" b="0" i="0" u="none" strike="noStrike" cap="none">
                <a:solidFill>
                  <a:schemeClr val="dk2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2" name="Google Shape;32;p37"/>
          <p:cNvSpPr txBox="1">
            <a:spLocks noGrp="1"/>
          </p:cNvSpPr>
          <p:nvPr>
            <p:ph type="body" idx="1"/>
          </p:nvPr>
        </p:nvSpPr>
        <p:spPr>
          <a:xfrm>
            <a:off x="609600" y="3098801"/>
            <a:ext cx="10972800" cy="30273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3" name="Google Shape;33;p37"/>
          <p:cNvSpPr txBox="1">
            <a:spLocks noGrp="1"/>
          </p:cNvSpPr>
          <p:nvPr>
            <p:ph type="dt" idx="10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Google Shape;34;p37"/>
          <p:cNvSpPr txBox="1">
            <a:spLocks noGrp="1"/>
          </p:cNvSpPr>
          <p:nvPr>
            <p:ph type="ftr" idx="11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5" name="Google Shape;35;p37"/>
          <p:cNvSpPr txBox="1">
            <a:spLocks noGrp="1"/>
          </p:cNvSpPr>
          <p:nvPr>
            <p:ph type="sldNum" idx="12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  <p:sp>
        <p:nvSpPr>
          <p:cNvPr id="36" name="Google Shape;3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7" name="Google Shape;3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" name="Google Shape;3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" name="Google Shape;3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" name="Google Shape;4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" name="Google Shape;4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" name="Google Shape;4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" name="Google Shape;4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4" name="Google Shape;4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" name="Google Shape;4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50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" name="Google Shape;4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7" name="Google Shape;4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" name="Google Shape;4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" name="Google Shape;4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" name="Google Shape;5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1" name="Google Shape;5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3" name="Google Shape;5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5" name="Google Shape;5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6" name="Google Shape;5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" name="Google Shape;5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" name="Google Shape;5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" name="Google Shape;5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" name="Google Shape;6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" name="Google Shape;6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2" name="Google Shape;6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3" name="Google Shape;6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5" name="Google Shape;6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30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6" name="Google Shape;6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7" name="Google Shape;6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8" name="Google Shape;6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9" name="Google Shape;6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0" name="Google Shape;7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1" name="Google Shape;7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2" name="Google Shape;7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3" name="Google Shape;7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4" name="Google Shape;7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5" name="Google Shape;7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20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6" name="Google Shape;7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7" name="Google Shape;7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9" name="Google Shape;7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1" name="Google Shape;8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2" name="Google Shape;8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3" name="Google Shape;8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4" name="Google Shape;8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5" name="Google Shape;8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10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6" name="Google Shape;86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09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7" name="Google Shape;87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08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8" name="Google Shape;88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07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9" name="Google Shape;89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06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0" name="Google Shape;90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05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1" name="Google Shape;91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04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2" name="Google Shape;92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03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3" name="Google Shape;93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02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4" name="Google Shape;94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01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p37"/>
          <p:cNvSpPr/>
          <p:nvPr/>
        </p:nvSpPr>
        <p:spPr>
          <a:xfrm>
            <a:off x="8466668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6" name="Google Shape;96;p37"/>
          <p:cNvSpPr/>
          <p:nvPr/>
        </p:nvSpPr>
        <p:spPr>
          <a:xfrm>
            <a:off x="3874789" y="2276475"/>
            <a:ext cx="2605617" cy="1785938"/>
          </a:xfrm>
          <a:prstGeom prst="rect">
            <a:avLst/>
          </a:prstGeom>
          <a:solidFill>
            <a:schemeClr val="dk2"/>
          </a:solidFill>
          <a:ln w="9525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  <a:effectLst>
            <a:outerShdw dist="35921" dir="2700000" algn="ctr" rotWithShape="0">
              <a:schemeClr val="dk2"/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00</a:t>
            </a: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"/>
                            </p:stCondLst>
                            <p:childTnLst>
                              <p:par>
                                <p:cTn id="10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"/>
                            </p:stCondLst>
                            <p:childTnLst>
                              <p:par>
                                <p:cTn id="13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6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ctrTitle"/>
          </p:nvPr>
        </p:nvSpPr>
        <p:spPr>
          <a:xfrm>
            <a:off x="914400" y="52506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Online Masterclass </a:t>
            </a:r>
            <a:b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Ontwerp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je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nieuwe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HR-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cyclus</a:t>
            </a:r>
            <a:endParaRPr sz="4200" b="0" i="0" u="none" strike="noStrike" cap="none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5A7DF-597E-244F-91D2-9C5067047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5"/>
          <a:stretch/>
        </p:blipFill>
        <p:spPr>
          <a:xfrm>
            <a:off x="0" y="0"/>
            <a:ext cx="12192000" cy="6879949"/>
          </a:xfrm>
          <a:prstGeom prst="rect">
            <a:avLst/>
          </a:prstGeom>
        </p:spPr>
      </p:pic>
      <p:sp>
        <p:nvSpPr>
          <p:cNvPr id="6" name="Google Shape;173;p1">
            <a:extLst>
              <a:ext uri="{FF2B5EF4-FFF2-40B4-BE49-F238E27FC236}">
                <a16:creationId xmlns:a16="http://schemas.microsoft.com/office/drawing/2014/main" id="{77CCD20D-59E0-0B4A-8475-F745FC08C4D3}"/>
              </a:ext>
            </a:extLst>
          </p:cNvPr>
          <p:cNvSpPr txBox="1">
            <a:spLocks/>
          </p:cNvSpPr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959"/>
            </a:pP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Vervolgsessie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HR Business Partners</a:t>
            </a:r>
          </a:p>
          <a:p>
            <a:pPr>
              <a:buSzPts val="3959"/>
            </a:pP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Nieuwe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HR-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cyclus</a:t>
            </a:r>
            <a:endParaRPr lang="en-US" sz="42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AA3564-BBFB-C544-A050-2A3F1411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5" y="5606443"/>
            <a:ext cx="2333647" cy="8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26997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ctrTitle"/>
          </p:nvPr>
        </p:nvSpPr>
        <p:spPr>
          <a:xfrm>
            <a:off x="914400" y="52506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Online Masterclass </a:t>
            </a:r>
            <a:b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Ontwerp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je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nieuwe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HR-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cyclus</a:t>
            </a:r>
            <a:endParaRPr sz="4200" b="0" i="0" u="none" strike="noStrike" cap="none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5A7DF-597E-244F-91D2-9C5067047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5"/>
          <a:stretch/>
        </p:blipFill>
        <p:spPr>
          <a:xfrm>
            <a:off x="0" y="0"/>
            <a:ext cx="12192000" cy="6879949"/>
          </a:xfrm>
          <a:prstGeom prst="rect">
            <a:avLst/>
          </a:prstGeom>
        </p:spPr>
      </p:pic>
      <p:sp>
        <p:nvSpPr>
          <p:cNvPr id="6" name="Google Shape;173;p1">
            <a:extLst>
              <a:ext uri="{FF2B5EF4-FFF2-40B4-BE49-F238E27FC236}">
                <a16:creationId xmlns:a16="http://schemas.microsoft.com/office/drawing/2014/main" id="{77CCD20D-59E0-0B4A-8475-F745FC08C4D3}"/>
              </a:ext>
            </a:extLst>
          </p:cNvPr>
          <p:cNvSpPr txBox="1">
            <a:spLocks/>
          </p:cNvSpPr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959"/>
              <a:buFont typeface="Nunito Sans"/>
              <a:buNone/>
            </a:pPr>
            <a:r>
              <a:rPr lang="nl-NL" sz="4200" b="1" dirty="0" err="1">
                <a:latin typeface="Nunito Sans"/>
                <a:ea typeface="Nunito Sans"/>
                <a:cs typeface="Nunito Sans"/>
                <a:sym typeface="Nunito Sans"/>
              </a:rPr>
              <a:t>Dialog</a:t>
            </a:r>
            <a:r>
              <a:rPr lang="nl-NL" sz="4200" b="1" dirty="0">
                <a:latin typeface="Nunito Sans"/>
                <a:ea typeface="Nunito Sans"/>
                <a:cs typeface="Nunito Sans"/>
                <a:sym typeface="Nunito Sans"/>
              </a:rPr>
              <a:t> onderdeel maken way-of-</a:t>
            </a:r>
            <a:r>
              <a:rPr lang="nl-NL" sz="4200" b="1" dirty="0" err="1">
                <a:latin typeface="Nunito Sans"/>
                <a:ea typeface="Nunito Sans"/>
                <a:cs typeface="Nunito Sans"/>
                <a:sym typeface="Nunito Sans"/>
              </a:rPr>
              <a:t>working</a:t>
            </a:r>
            <a:endParaRPr lang="nl-NL" sz="4200" b="1" dirty="0"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AA3564-BBFB-C544-A050-2A3F1411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5" y="5606443"/>
            <a:ext cx="2333647" cy="8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129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Rol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HRBP – 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Persoonlijk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plan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92;p8">
            <a:extLst>
              <a:ext uri="{FF2B5EF4-FFF2-40B4-BE49-F238E27FC236}">
                <a16:creationId xmlns:a16="http://schemas.microsoft.com/office/drawing/2014/main" id="{882C89F7-095B-DF46-AFF5-82069B0CB73D}"/>
              </a:ext>
            </a:extLst>
          </p:cNvPr>
          <p:cNvSpPr/>
          <p:nvPr/>
        </p:nvSpPr>
        <p:spPr>
          <a:xfrm>
            <a:off x="388133" y="1312506"/>
            <a:ext cx="11443084" cy="1148602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83;p26">
            <a:extLst>
              <a:ext uri="{FF2B5EF4-FFF2-40B4-BE49-F238E27FC236}">
                <a16:creationId xmlns:a16="http://schemas.microsoft.com/office/drawing/2014/main" id="{AD3D9987-66EE-1048-B821-4F3F8DA3D6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234" y="1675338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7;p8">
            <a:extLst>
              <a:ext uri="{FF2B5EF4-FFF2-40B4-BE49-F238E27FC236}">
                <a16:creationId xmlns:a16="http://schemas.microsoft.com/office/drawing/2014/main" id="{7E367B6B-6ACD-2B48-9933-040CD9A34024}"/>
              </a:ext>
            </a:extLst>
          </p:cNvPr>
          <p:cNvSpPr/>
          <p:nvPr/>
        </p:nvSpPr>
        <p:spPr>
          <a:xfrm>
            <a:off x="1383611" y="1605056"/>
            <a:ext cx="10569040" cy="57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Hoe kunnen jullie medewerkers faciliteren bij het maken van een persoonlijk plan?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CEE4FEDA-2182-1746-8BA7-0F2831B0FB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23471642"/>
              </p:ext>
            </p:extLst>
          </p:nvPr>
        </p:nvGraphicFramePr>
        <p:xfrm>
          <a:off x="388133" y="2787250"/>
          <a:ext cx="11443084" cy="315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542">
                  <a:extLst>
                    <a:ext uri="{9D8B030D-6E8A-4147-A177-3AD203B41FA5}">
                      <a16:colId xmlns:a16="http://schemas.microsoft.com/office/drawing/2014/main" val="3210558501"/>
                    </a:ext>
                  </a:extLst>
                </a:gridCol>
                <a:gridCol w="5721542">
                  <a:extLst>
                    <a:ext uri="{9D8B030D-6E8A-4147-A177-3AD203B41FA5}">
                      <a16:colId xmlns:a16="http://schemas.microsoft.com/office/drawing/2014/main" val="1482976553"/>
                    </a:ext>
                  </a:extLst>
                </a:gridCol>
              </a:tblGrid>
              <a:tr h="394071"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Idee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Eventuele actie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19743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2221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901739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51307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4159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59568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08015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03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9878125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Rol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HRBP – 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Stimuleren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feedback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92;p8">
            <a:extLst>
              <a:ext uri="{FF2B5EF4-FFF2-40B4-BE49-F238E27FC236}">
                <a16:creationId xmlns:a16="http://schemas.microsoft.com/office/drawing/2014/main" id="{882C89F7-095B-DF46-AFF5-82069B0CB73D}"/>
              </a:ext>
            </a:extLst>
          </p:cNvPr>
          <p:cNvSpPr/>
          <p:nvPr/>
        </p:nvSpPr>
        <p:spPr>
          <a:xfrm>
            <a:off x="388133" y="1312506"/>
            <a:ext cx="11443084" cy="1148602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83;p26">
            <a:extLst>
              <a:ext uri="{FF2B5EF4-FFF2-40B4-BE49-F238E27FC236}">
                <a16:creationId xmlns:a16="http://schemas.microsoft.com/office/drawing/2014/main" id="{AD3D9987-66EE-1048-B821-4F3F8DA3D6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234" y="1675338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7;p8">
            <a:extLst>
              <a:ext uri="{FF2B5EF4-FFF2-40B4-BE49-F238E27FC236}">
                <a16:creationId xmlns:a16="http://schemas.microsoft.com/office/drawing/2014/main" id="{7E367B6B-6ACD-2B48-9933-040CD9A34024}"/>
              </a:ext>
            </a:extLst>
          </p:cNvPr>
          <p:cNvSpPr/>
          <p:nvPr/>
        </p:nvSpPr>
        <p:spPr>
          <a:xfrm>
            <a:off x="1383611" y="1605056"/>
            <a:ext cx="10569040" cy="57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Hoe kunnen jullie feedback onderdeel maken van de way-of-</a:t>
            </a:r>
            <a:r>
              <a:rPr lang="nl-NL" sz="2100" b="0" i="0" u="none" strike="noStrike" cap="none" dirty="0" err="1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working</a:t>
            </a:r>
            <a:r>
              <a:rPr lang="nl-NL" sz="21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 van teams?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CEE4FEDA-2182-1746-8BA7-0F2831B0FBEB}"/>
              </a:ext>
            </a:extLst>
          </p:cNvPr>
          <p:cNvGraphicFramePr>
            <a:graphicFrameLocks noGrp="1"/>
          </p:cNvGraphicFramePr>
          <p:nvPr/>
        </p:nvGraphicFramePr>
        <p:xfrm>
          <a:off x="388133" y="2787250"/>
          <a:ext cx="11443084" cy="315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542">
                  <a:extLst>
                    <a:ext uri="{9D8B030D-6E8A-4147-A177-3AD203B41FA5}">
                      <a16:colId xmlns:a16="http://schemas.microsoft.com/office/drawing/2014/main" val="3210558501"/>
                    </a:ext>
                  </a:extLst>
                </a:gridCol>
                <a:gridCol w="5721542">
                  <a:extLst>
                    <a:ext uri="{9D8B030D-6E8A-4147-A177-3AD203B41FA5}">
                      <a16:colId xmlns:a16="http://schemas.microsoft.com/office/drawing/2014/main" val="1482976553"/>
                    </a:ext>
                  </a:extLst>
                </a:gridCol>
              </a:tblGrid>
              <a:tr h="394071"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Idee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Eventuele actie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19743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2221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901739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51307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4159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59568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08015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03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57027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Rol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HRBP – Het Goede 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Gesprek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92;p8">
            <a:extLst>
              <a:ext uri="{FF2B5EF4-FFF2-40B4-BE49-F238E27FC236}">
                <a16:creationId xmlns:a16="http://schemas.microsoft.com/office/drawing/2014/main" id="{882C89F7-095B-DF46-AFF5-82069B0CB73D}"/>
              </a:ext>
            </a:extLst>
          </p:cNvPr>
          <p:cNvSpPr/>
          <p:nvPr/>
        </p:nvSpPr>
        <p:spPr>
          <a:xfrm>
            <a:off x="388133" y="1312506"/>
            <a:ext cx="11443084" cy="1148602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83;p26">
            <a:extLst>
              <a:ext uri="{FF2B5EF4-FFF2-40B4-BE49-F238E27FC236}">
                <a16:creationId xmlns:a16="http://schemas.microsoft.com/office/drawing/2014/main" id="{AD3D9987-66EE-1048-B821-4F3F8DA3D6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234" y="1675338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7;p8">
            <a:extLst>
              <a:ext uri="{FF2B5EF4-FFF2-40B4-BE49-F238E27FC236}">
                <a16:creationId xmlns:a16="http://schemas.microsoft.com/office/drawing/2014/main" id="{7E367B6B-6ACD-2B48-9933-040CD9A34024}"/>
              </a:ext>
            </a:extLst>
          </p:cNvPr>
          <p:cNvSpPr/>
          <p:nvPr/>
        </p:nvSpPr>
        <p:spPr>
          <a:xfrm>
            <a:off x="1383611" y="1605056"/>
            <a:ext cx="10569040" cy="57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Hoe kunnen jullie Het Goede Gesprek stimuleren (onderdeel maken van </a:t>
            </a:r>
            <a:r>
              <a:rPr lang="nl-NL" sz="2100" b="0" i="0" u="none" strike="noStrike" cap="none" dirty="0" err="1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bila’s</a:t>
            </a:r>
            <a:r>
              <a:rPr lang="nl-NL" sz="2100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)</a:t>
            </a:r>
            <a:r>
              <a:rPr lang="nl-NL" sz="21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?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CEE4FEDA-2182-1746-8BA7-0F2831B0FBEB}"/>
              </a:ext>
            </a:extLst>
          </p:cNvPr>
          <p:cNvGraphicFramePr>
            <a:graphicFrameLocks noGrp="1"/>
          </p:cNvGraphicFramePr>
          <p:nvPr/>
        </p:nvGraphicFramePr>
        <p:xfrm>
          <a:off x="388133" y="2787250"/>
          <a:ext cx="11443084" cy="315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542">
                  <a:extLst>
                    <a:ext uri="{9D8B030D-6E8A-4147-A177-3AD203B41FA5}">
                      <a16:colId xmlns:a16="http://schemas.microsoft.com/office/drawing/2014/main" val="3210558501"/>
                    </a:ext>
                  </a:extLst>
                </a:gridCol>
                <a:gridCol w="5721542">
                  <a:extLst>
                    <a:ext uri="{9D8B030D-6E8A-4147-A177-3AD203B41FA5}">
                      <a16:colId xmlns:a16="http://schemas.microsoft.com/office/drawing/2014/main" val="1482976553"/>
                    </a:ext>
                  </a:extLst>
                </a:gridCol>
              </a:tblGrid>
              <a:tr h="394071"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Idee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Eventuele actie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19743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2221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901739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51307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4159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59568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08015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03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759797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Rol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HRBP – Het Team 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Gesprek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92;p8">
            <a:extLst>
              <a:ext uri="{FF2B5EF4-FFF2-40B4-BE49-F238E27FC236}">
                <a16:creationId xmlns:a16="http://schemas.microsoft.com/office/drawing/2014/main" id="{882C89F7-095B-DF46-AFF5-82069B0CB73D}"/>
              </a:ext>
            </a:extLst>
          </p:cNvPr>
          <p:cNvSpPr/>
          <p:nvPr/>
        </p:nvSpPr>
        <p:spPr>
          <a:xfrm>
            <a:off x="388133" y="1312506"/>
            <a:ext cx="11443084" cy="1148602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83;p26">
            <a:extLst>
              <a:ext uri="{FF2B5EF4-FFF2-40B4-BE49-F238E27FC236}">
                <a16:creationId xmlns:a16="http://schemas.microsoft.com/office/drawing/2014/main" id="{AD3D9987-66EE-1048-B821-4F3F8DA3D6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234" y="1675338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7;p8">
            <a:extLst>
              <a:ext uri="{FF2B5EF4-FFF2-40B4-BE49-F238E27FC236}">
                <a16:creationId xmlns:a16="http://schemas.microsoft.com/office/drawing/2014/main" id="{7E367B6B-6ACD-2B48-9933-040CD9A34024}"/>
              </a:ext>
            </a:extLst>
          </p:cNvPr>
          <p:cNvSpPr/>
          <p:nvPr/>
        </p:nvSpPr>
        <p:spPr>
          <a:xfrm>
            <a:off x="1383611" y="1605056"/>
            <a:ext cx="10569040" cy="57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Hoe kunnen jullie Het Team Gesprek stimuleren (focus op jaarplan</a:t>
            </a:r>
            <a:r>
              <a:rPr lang="nl-NL" sz="2100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)</a:t>
            </a:r>
            <a:r>
              <a:rPr lang="nl-NL" sz="21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?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CEE4FEDA-2182-1746-8BA7-0F2831B0FBEB}"/>
              </a:ext>
            </a:extLst>
          </p:cNvPr>
          <p:cNvGraphicFramePr>
            <a:graphicFrameLocks noGrp="1"/>
          </p:cNvGraphicFramePr>
          <p:nvPr/>
        </p:nvGraphicFramePr>
        <p:xfrm>
          <a:off x="388133" y="2787250"/>
          <a:ext cx="11443084" cy="315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542">
                  <a:extLst>
                    <a:ext uri="{9D8B030D-6E8A-4147-A177-3AD203B41FA5}">
                      <a16:colId xmlns:a16="http://schemas.microsoft.com/office/drawing/2014/main" val="3210558501"/>
                    </a:ext>
                  </a:extLst>
                </a:gridCol>
                <a:gridCol w="5721542">
                  <a:extLst>
                    <a:ext uri="{9D8B030D-6E8A-4147-A177-3AD203B41FA5}">
                      <a16:colId xmlns:a16="http://schemas.microsoft.com/office/drawing/2014/main" val="1482976553"/>
                    </a:ext>
                  </a:extLst>
                </a:gridCol>
              </a:tblGrid>
              <a:tr h="394071"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Idee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Eventuele actie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19743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2221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901739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51307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4159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59568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08015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03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497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Rol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HRBP – 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Evalueren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" name="Google Shape;292;p8">
            <a:extLst>
              <a:ext uri="{FF2B5EF4-FFF2-40B4-BE49-F238E27FC236}">
                <a16:creationId xmlns:a16="http://schemas.microsoft.com/office/drawing/2014/main" id="{882C89F7-095B-DF46-AFF5-82069B0CB73D}"/>
              </a:ext>
            </a:extLst>
          </p:cNvPr>
          <p:cNvSpPr/>
          <p:nvPr/>
        </p:nvSpPr>
        <p:spPr>
          <a:xfrm>
            <a:off x="388133" y="1312506"/>
            <a:ext cx="11443084" cy="1148602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Google Shape;583;p26">
            <a:extLst>
              <a:ext uri="{FF2B5EF4-FFF2-40B4-BE49-F238E27FC236}">
                <a16:creationId xmlns:a16="http://schemas.microsoft.com/office/drawing/2014/main" id="{AD3D9987-66EE-1048-B821-4F3F8DA3D62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2234" y="1675338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Google Shape;297;p8">
            <a:extLst>
              <a:ext uri="{FF2B5EF4-FFF2-40B4-BE49-F238E27FC236}">
                <a16:creationId xmlns:a16="http://schemas.microsoft.com/office/drawing/2014/main" id="{7E367B6B-6ACD-2B48-9933-040CD9A34024}"/>
              </a:ext>
            </a:extLst>
          </p:cNvPr>
          <p:cNvSpPr/>
          <p:nvPr/>
        </p:nvSpPr>
        <p:spPr>
          <a:xfrm>
            <a:off x="1383611" y="1605056"/>
            <a:ext cx="10569040" cy="57252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Hoe kunnen jullie de evaluaties waardevoller maken (stimuleren voorbereiding</a:t>
            </a:r>
            <a:r>
              <a:rPr lang="nl-NL" sz="2100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)</a:t>
            </a:r>
            <a:r>
              <a:rPr lang="nl-NL" sz="2100" b="0" i="0" u="none" strike="noStrike" cap="none" dirty="0">
                <a:solidFill>
                  <a:srgbClr val="424242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?</a:t>
            </a:r>
          </a:p>
        </p:txBody>
      </p:sp>
      <p:graphicFrame>
        <p:nvGraphicFramePr>
          <p:cNvPr id="8" name="Tabel 7">
            <a:extLst>
              <a:ext uri="{FF2B5EF4-FFF2-40B4-BE49-F238E27FC236}">
                <a16:creationId xmlns:a16="http://schemas.microsoft.com/office/drawing/2014/main" id="{CEE4FEDA-2182-1746-8BA7-0F2831B0FBEB}"/>
              </a:ext>
            </a:extLst>
          </p:cNvPr>
          <p:cNvGraphicFramePr>
            <a:graphicFrameLocks noGrp="1"/>
          </p:cNvGraphicFramePr>
          <p:nvPr/>
        </p:nvGraphicFramePr>
        <p:xfrm>
          <a:off x="388133" y="2787250"/>
          <a:ext cx="11443084" cy="315256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721542">
                  <a:extLst>
                    <a:ext uri="{9D8B030D-6E8A-4147-A177-3AD203B41FA5}">
                      <a16:colId xmlns:a16="http://schemas.microsoft.com/office/drawing/2014/main" val="3210558501"/>
                    </a:ext>
                  </a:extLst>
                </a:gridCol>
                <a:gridCol w="5721542">
                  <a:extLst>
                    <a:ext uri="{9D8B030D-6E8A-4147-A177-3AD203B41FA5}">
                      <a16:colId xmlns:a16="http://schemas.microsoft.com/office/drawing/2014/main" val="1482976553"/>
                    </a:ext>
                  </a:extLst>
                </a:gridCol>
              </a:tblGrid>
              <a:tr h="394071"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Idee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Eventuele actie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19743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2221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901739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51307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4159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595680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08015"/>
                  </a:ext>
                </a:extLst>
              </a:tr>
              <a:tr h="394071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03012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84137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ctrTitle"/>
          </p:nvPr>
        </p:nvSpPr>
        <p:spPr>
          <a:xfrm>
            <a:off x="914400" y="52506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Online Masterclass </a:t>
            </a:r>
            <a:b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Ontwerp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je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nieuwe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HR-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cyclus</a:t>
            </a:r>
            <a:endParaRPr sz="4200" b="0" i="0" u="none" strike="noStrike" cap="none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5A7DF-597E-244F-91D2-9C5067047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5"/>
          <a:stretch/>
        </p:blipFill>
        <p:spPr>
          <a:xfrm>
            <a:off x="0" y="0"/>
            <a:ext cx="12192000" cy="6879949"/>
          </a:xfrm>
          <a:prstGeom prst="rect">
            <a:avLst/>
          </a:prstGeom>
        </p:spPr>
      </p:pic>
      <p:sp>
        <p:nvSpPr>
          <p:cNvPr id="6" name="Google Shape;173;p1">
            <a:extLst>
              <a:ext uri="{FF2B5EF4-FFF2-40B4-BE49-F238E27FC236}">
                <a16:creationId xmlns:a16="http://schemas.microsoft.com/office/drawing/2014/main" id="{77CCD20D-59E0-0B4A-8475-F745FC08C4D3}"/>
              </a:ext>
            </a:extLst>
          </p:cNvPr>
          <p:cNvSpPr txBox="1">
            <a:spLocks/>
          </p:cNvSpPr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959"/>
              <a:buFont typeface="Nunito Sans"/>
              <a:buNone/>
            </a:pPr>
            <a:r>
              <a:rPr lang="nl-NL" sz="4200" b="1" dirty="0">
                <a:latin typeface="Nunito Sans"/>
                <a:ea typeface="Nunito Sans"/>
                <a:cs typeface="Nunito Sans"/>
                <a:sym typeface="Nunito Sans"/>
              </a:rPr>
              <a:t>Evaluatie</a:t>
            </a:r>
            <a:endParaRPr lang="en-US" sz="42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AA3564-BBFB-C544-A050-2A3F1411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5" y="5606443"/>
            <a:ext cx="2333647" cy="8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2690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29"/>
          <p:cNvSpPr/>
          <p:nvPr/>
        </p:nvSpPr>
        <p:spPr>
          <a:xfrm>
            <a:off x="465955" y="1525794"/>
            <a:ext cx="11210230" cy="3995051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25" name="Google Shape;625;p2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82381" y="1857117"/>
            <a:ext cx="2580429" cy="3332403"/>
          </a:xfrm>
          <a:prstGeom prst="rect">
            <a:avLst/>
          </a:prstGeom>
          <a:noFill/>
          <a:ln>
            <a:noFill/>
          </a:ln>
        </p:spPr>
      </p:pic>
      <p:sp>
        <p:nvSpPr>
          <p:cNvPr id="626" name="Google Shape;626;p29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Evaluatie</a:t>
            </a:r>
            <a:endParaRPr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ctrTitle"/>
          </p:nvPr>
        </p:nvSpPr>
        <p:spPr>
          <a:xfrm>
            <a:off x="914400" y="52506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Online Masterclass </a:t>
            </a:r>
            <a:b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Ontwerp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je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nieuwe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HR-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cyclus</a:t>
            </a:r>
            <a:endParaRPr sz="4200" b="0" i="0" u="none" strike="noStrike" cap="none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5A7DF-597E-244F-91D2-9C5067047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5"/>
          <a:stretch/>
        </p:blipFill>
        <p:spPr>
          <a:xfrm>
            <a:off x="0" y="0"/>
            <a:ext cx="12192000" cy="6879949"/>
          </a:xfrm>
          <a:prstGeom prst="rect">
            <a:avLst/>
          </a:prstGeom>
        </p:spPr>
      </p:pic>
      <p:sp>
        <p:nvSpPr>
          <p:cNvPr id="6" name="Google Shape;173;p1">
            <a:extLst>
              <a:ext uri="{FF2B5EF4-FFF2-40B4-BE49-F238E27FC236}">
                <a16:creationId xmlns:a16="http://schemas.microsoft.com/office/drawing/2014/main" id="{77CCD20D-59E0-0B4A-8475-F745FC08C4D3}"/>
              </a:ext>
            </a:extLst>
          </p:cNvPr>
          <p:cNvSpPr txBox="1">
            <a:spLocks/>
          </p:cNvSpPr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959"/>
              <a:buFont typeface="Nunito Sans"/>
              <a:buNone/>
            </a:pP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Bedankt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en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succes</a:t>
            </a:r>
            <a:endParaRPr lang="en-US" sz="42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AA3564-BBFB-C544-A050-2A3F1411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5" y="5606443"/>
            <a:ext cx="2333647" cy="8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0822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56">
            <a:extLst>
              <a:ext uri="{FF2B5EF4-FFF2-40B4-BE49-F238E27FC236}">
                <a16:creationId xmlns:a16="http://schemas.microsoft.com/office/drawing/2014/main" id="{7424FC91-5F67-4629-BD28-49BAC4F7B829}"/>
              </a:ext>
            </a:extLst>
          </p:cNvPr>
          <p:cNvSpPr/>
          <p:nvPr/>
        </p:nvSpPr>
        <p:spPr>
          <a:xfrm>
            <a:off x="373110" y="1215456"/>
            <a:ext cx="7812246" cy="4670994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8FB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>
              <a:solidFill>
                <a:srgbClr val="F2F8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Programma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1252982" y="1620561"/>
            <a:ext cx="7286332" cy="386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Terugblik op kick-off &amp; 1-op-1-gesprek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Ondersteunen leidinggevenden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dirty="0" err="1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Dialog</a:t>
            </a:r>
            <a:r>
              <a:rPr lang="nl-NL" sz="28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 onderdeel maken way-of-</a:t>
            </a:r>
            <a:r>
              <a:rPr lang="nl-NL" sz="2800" dirty="0" err="1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working</a:t>
            </a:r>
            <a:endParaRPr lang="nl-NL" sz="2800" dirty="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sz="2800" dirty="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1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AFSPRAAK</a:t>
            </a:r>
            <a:r>
              <a:rPr lang="nl-NL" sz="28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: Actielijst bijhouden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369" y="1878307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41">
            <a:extLst>
              <a:ext uri="{FF2B5EF4-FFF2-40B4-BE49-F238E27FC236}">
                <a16:creationId xmlns:a16="http://schemas.microsoft.com/office/drawing/2014/main" id="{4AC6B7A8-0B12-D54A-878B-39CB26E402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8481" y="2589696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56">
            <a:extLst>
              <a:ext uri="{FF2B5EF4-FFF2-40B4-BE49-F238E27FC236}">
                <a16:creationId xmlns:a16="http://schemas.microsoft.com/office/drawing/2014/main" id="{A2EC663D-B7B5-4006-A3CC-05F715C6BA3C}"/>
              </a:ext>
            </a:extLst>
          </p:cNvPr>
          <p:cNvSpPr/>
          <p:nvPr/>
        </p:nvSpPr>
        <p:spPr>
          <a:xfrm>
            <a:off x="8539315" y="1215456"/>
            <a:ext cx="3279575" cy="4670994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Shape 207">
            <a:extLst>
              <a:ext uri="{FF2B5EF4-FFF2-40B4-BE49-F238E27FC236}">
                <a16:creationId xmlns:a16="http://schemas.microsoft.com/office/drawing/2014/main" id="{CB66C4E2-4267-45F6-9E98-D294CE232E8F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342123" y="2490659"/>
            <a:ext cx="1673958" cy="1752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Shape 140">
            <a:extLst>
              <a:ext uri="{FF2B5EF4-FFF2-40B4-BE49-F238E27FC236}">
                <a16:creationId xmlns:a16="http://schemas.microsoft.com/office/drawing/2014/main" id="{0CF2C461-FB41-49B5-B67F-B3A951E055D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369" y="3184073"/>
            <a:ext cx="316964" cy="2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386590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ctrTitle"/>
          </p:nvPr>
        </p:nvSpPr>
        <p:spPr>
          <a:xfrm>
            <a:off x="914400" y="52506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Online Masterclass </a:t>
            </a:r>
            <a:b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Ontwerp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je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nieuwe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HR-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cyclus</a:t>
            </a:r>
            <a:endParaRPr sz="4200" b="0" i="0" u="none" strike="noStrike" cap="none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5A7DF-597E-244F-91D2-9C5067047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5"/>
          <a:stretch/>
        </p:blipFill>
        <p:spPr>
          <a:xfrm>
            <a:off x="0" y="0"/>
            <a:ext cx="12192000" cy="6879949"/>
          </a:xfrm>
          <a:prstGeom prst="rect">
            <a:avLst/>
          </a:prstGeom>
        </p:spPr>
      </p:pic>
      <p:sp>
        <p:nvSpPr>
          <p:cNvPr id="6" name="Google Shape;173;p1">
            <a:extLst>
              <a:ext uri="{FF2B5EF4-FFF2-40B4-BE49-F238E27FC236}">
                <a16:creationId xmlns:a16="http://schemas.microsoft.com/office/drawing/2014/main" id="{77CCD20D-59E0-0B4A-8475-F745FC08C4D3}"/>
              </a:ext>
            </a:extLst>
          </p:cNvPr>
          <p:cNvSpPr txBox="1">
            <a:spLocks/>
          </p:cNvSpPr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959"/>
              <a:buFont typeface="Nunito Sans"/>
              <a:buNone/>
            </a:pP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Terugblik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kick-off &amp;</a:t>
            </a:r>
            <a:b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1-op-1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gesprek</a:t>
            </a:r>
            <a:endParaRPr lang="en-US" sz="4200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AA3564-BBFB-C544-A050-2A3F1411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5" y="5606443"/>
            <a:ext cx="2333647" cy="8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1848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8"/>
          <p:cNvSpPr/>
          <p:nvPr/>
        </p:nvSpPr>
        <p:spPr>
          <a:xfrm>
            <a:off x="388133" y="3125486"/>
            <a:ext cx="11443083" cy="2780523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93" name="Google Shape;29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89" y="3657010"/>
            <a:ext cx="447277" cy="447277"/>
          </a:xfrm>
          <a:prstGeom prst="rect">
            <a:avLst/>
          </a:prstGeom>
          <a:noFill/>
          <a:ln>
            <a:noFill/>
          </a:ln>
        </p:spPr>
      </p:pic>
      <p:pic>
        <p:nvPicPr>
          <p:cNvPr id="294" name="Google Shape;294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64820" y="4298121"/>
            <a:ext cx="447277" cy="447277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8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97" name="Google Shape;297;p8"/>
          <p:cNvSpPr/>
          <p:nvPr/>
        </p:nvSpPr>
        <p:spPr>
          <a:xfrm>
            <a:off x="1196994" y="3495535"/>
            <a:ext cx="10901578" cy="216035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</a:pPr>
            <a:r>
              <a:rPr lang="nl-NL" sz="28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Welke vragen zijn nog niet beantwoord?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0" i="0" u="none" strike="noStrike" cap="none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Welke inzichten moeten we meenemen?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800" b="0" i="0" u="none" strike="noStrike" cap="none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Welke ‘nabranders’ zijn er nog?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lang="nl-NL" sz="2800" b="0" i="0" u="none" strike="noStrike" cap="none" dirty="0">
              <a:solidFill>
                <a:srgbClr val="595959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sp>
        <p:nvSpPr>
          <p:cNvPr id="298" name="Google Shape;298;p8"/>
          <p:cNvSpPr txBox="1"/>
          <p:nvPr/>
        </p:nvSpPr>
        <p:spPr>
          <a:xfrm>
            <a:off x="388133" y="275462"/>
            <a:ext cx="1137790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Terugblik op kick-off &amp; 1-op-1 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gesprek</a:t>
            </a:r>
            <a:endParaRPr sz="4400"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" name="Google Shape;292;p8">
            <a:extLst>
              <a:ext uri="{FF2B5EF4-FFF2-40B4-BE49-F238E27FC236}">
                <a16:creationId xmlns:a16="http://schemas.microsoft.com/office/drawing/2014/main" id="{8191F58A-CF4D-3C49-846E-EBC63499363C}"/>
              </a:ext>
            </a:extLst>
          </p:cNvPr>
          <p:cNvSpPr/>
          <p:nvPr/>
        </p:nvSpPr>
        <p:spPr>
          <a:xfrm>
            <a:off x="388133" y="1338837"/>
            <a:ext cx="11443083" cy="1434175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</a:pPr>
            <a:endParaRPr sz="9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297;p8">
            <a:extLst>
              <a:ext uri="{FF2B5EF4-FFF2-40B4-BE49-F238E27FC236}">
                <a16:creationId xmlns:a16="http://schemas.microsoft.com/office/drawing/2014/main" id="{6D9863DB-65A6-464E-AF37-38A6D737A972}"/>
              </a:ext>
            </a:extLst>
          </p:cNvPr>
          <p:cNvSpPr/>
          <p:nvPr/>
        </p:nvSpPr>
        <p:spPr>
          <a:xfrm>
            <a:off x="1423775" y="1665724"/>
            <a:ext cx="10569040" cy="78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</a:pPr>
            <a:r>
              <a:rPr lang="en-US" sz="28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15 </a:t>
            </a:r>
            <a:r>
              <a:rPr lang="en-US" sz="2800" b="0" i="0" u="none" strike="noStrike" cap="none" dirty="0" err="1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minuten</a:t>
            </a:r>
            <a:r>
              <a:rPr lang="en-US" sz="2800" b="0" i="0" u="none" strike="noStrike" cap="none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2800" dirty="0" err="1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Wingdings" pitchFamily="2" charset="2"/>
              </a:rPr>
              <a:t>plenair</a:t>
            </a:r>
            <a:r>
              <a:rPr lang="en-US" sz="2800" b="0" i="0" u="none" strike="noStrike" cap="none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  </a:t>
            </a:r>
          </a:p>
        </p:txBody>
      </p:sp>
      <p:pic>
        <p:nvPicPr>
          <p:cNvPr id="11" name="Google Shape;219;p3">
            <a:extLst>
              <a:ext uri="{FF2B5EF4-FFF2-40B4-BE49-F238E27FC236}">
                <a16:creationId xmlns:a16="http://schemas.microsoft.com/office/drawing/2014/main" id="{C435234F-C74D-9C45-99EC-5C97336CF061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88086" y="1773850"/>
            <a:ext cx="582082" cy="5641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2" name="Google Shape;294;p8">
            <a:extLst>
              <a:ext uri="{FF2B5EF4-FFF2-40B4-BE49-F238E27FC236}">
                <a16:creationId xmlns:a16="http://schemas.microsoft.com/office/drawing/2014/main" id="{E4288405-F9CB-3849-9FB6-BD46282845A9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55489" y="4939232"/>
            <a:ext cx="447277" cy="44727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40974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Q&amp;A – 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Nieuwe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HR-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cyclus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&amp; Dialog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4" name="Tabel 3">
            <a:extLst>
              <a:ext uri="{FF2B5EF4-FFF2-40B4-BE49-F238E27FC236}">
                <a16:creationId xmlns:a16="http://schemas.microsoft.com/office/drawing/2014/main" id="{D9175072-ABB3-3A40-98A2-A6C8B61D11C0}"/>
              </a:ext>
            </a:extLst>
          </p:cNvPr>
          <p:cNvGraphicFramePr>
            <a:graphicFrameLocks noGrp="1"/>
          </p:cNvGraphicFramePr>
          <p:nvPr/>
        </p:nvGraphicFramePr>
        <p:xfrm>
          <a:off x="623348" y="1215456"/>
          <a:ext cx="10989532" cy="476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766">
                  <a:extLst>
                    <a:ext uri="{9D8B030D-6E8A-4147-A177-3AD203B41FA5}">
                      <a16:colId xmlns:a16="http://schemas.microsoft.com/office/drawing/2014/main" val="3210558501"/>
                    </a:ext>
                  </a:extLst>
                </a:gridCol>
                <a:gridCol w="5494766">
                  <a:extLst>
                    <a:ext uri="{9D8B030D-6E8A-4147-A177-3AD203B41FA5}">
                      <a16:colId xmlns:a16="http://schemas.microsoft.com/office/drawing/2014/main" val="1482976553"/>
                    </a:ext>
                  </a:extLst>
                </a:gridCol>
              </a:tblGrid>
              <a:tr h="396870"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Vraag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Antwoord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19743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22210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901739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51307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41590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595680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08015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030120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35705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90988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640711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75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09222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"/>
          <p:cNvSpPr txBox="1">
            <a:spLocks noGrp="1"/>
          </p:cNvSpPr>
          <p:nvPr>
            <p:ph type="ctrTitle"/>
          </p:nvPr>
        </p:nvSpPr>
        <p:spPr>
          <a:xfrm>
            <a:off x="914400" y="5250646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959"/>
              <a:buFont typeface="Nunito Sans"/>
              <a:buNone/>
            </a:pP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Online Masterclass </a:t>
            </a:r>
            <a:b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</a:b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Ontwerp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je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nieuwe</a:t>
            </a:r>
            <a:r>
              <a:rPr lang="en-US" sz="4200" b="1" dirty="0">
                <a:latin typeface="Nunito Sans"/>
                <a:ea typeface="Nunito Sans"/>
                <a:cs typeface="Nunito Sans"/>
                <a:sym typeface="Nunito Sans"/>
              </a:rPr>
              <a:t> HR-</a:t>
            </a:r>
            <a:r>
              <a:rPr lang="en-US" sz="4200" b="1" dirty="0" err="1">
                <a:latin typeface="Nunito Sans"/>
                <a:ea typeface="Nunito Sans"/>
                <a:cs typeface="Nunito Sans"/>
                <a:sym typeface="Nunito Sans"/>
              </a:rPr>
              <a:t>cyclus</a:t>
            </a:r>
            <a:endParaRPr sz="4200" b="0" i="0" u="none" strike="noStrike" cap="none" dirty="0">
              <a:solidFill>
                <a:schemeClr val="dk1"/>
              </a:solidFill>
              <a:latin typeface="Nunito Sans"/>
              <a:ea typeface="Nunito Sans"/>
              <a:cs typeface="Nunito Sans"/>
              <a:sym typeface="Nunito Sans"/>
            </a:endParaRPr>
          </a:p>
        </p:txBody>
      </p:sp>
      <p:pic>
        <p:nvPicPr>
          <p:cNvPr id="4" name="Afbeelding 3">
            <a:extLst>
              <a:ext uri="{FF2B5EF4-FFF2-40B4-BE49-F238E27FC236}">
                <a16:creationId xmlns:a16="http://schemas.microsoft.com/office/drawing/2014/main" id="{DB55A7DF-597E-244F-91D2-9C5067047DA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1785"/>
          <a:stretch/>
        </p:blipFill>
        <p:spPr>
          <a:xfrm>
            <a:off x="0" y="0"/>
            <a:ext cx="12192000" cy="6879949"/>
          </a:xfrm>
          <a:prstGeom prst="rect">
            <a:avLst/>
          </a:prstGeom>
        </p:spPr>
      </p:pic>
      <p:sp>
        <p:nvSpPr>
          <p:cNvPr id="6" name="Google Shape;173;p1">
            <a:extLst>
              <a:ext uri="{FF2B5EF4-FFF2-40B4-BE49-F238E27FC236}">
                <a16:creationId xmlns:a16="http://schemas.microsoft.com/office/drawing/2014/main" id="{77CCD20D-59E0-0B4A-8475-F745FC08C4D3}"/>
              </a:ext>
            </a:extLst>
          </p:cNvPr>
          <p:cNvSpPr txBox="1">
            <a:spLocks/>
          </p:cNvSpPr>
          <p:nvPr/>
        </p:nvSpPr>
        <p:spPr>
          <a:xfrm>
            <a:off x="914400" y="672020"/>
            <a:ext cx="10363200" cy="711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alibri"/>
              <a:buNone/>
              <a:defRPr sz="6000" b="0" i="0" u="none" strike="noStrike" cap="none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SzPts val="3959"/>
              <a:buFont typeface="Nunito Sans"/>
              <a:buNone/>
            </a:pPr>
            <a:r>
              <a:rPr lang="nl-NL" sz="4200" b="1" dirty="0">
                <a:latin typeface="Nunito Sans"/>
                <a:ea typeface="Nunito Sans"/>
                <a:cs typeface="Nunito Sans"/>
                <a:sym typeface="Nunito Sans"/>
              </a:rPr>
              <a:t>Ondersteunen leidinggevenden</a:t>
            </a:r>
          </a:p>
        </p:txBody>
      </p:sp>
      <p:pic>
        <p:nvPicPr>
          <p:cNvPr id="7" name="Afbeelding 6">
            <a:extLst>
              <a:ext uri="{FF2B5EF4-FFF2-40B4-BE49-F238E27FC236}">
                <a16:creationId xmlns:a16="http://schemas.microsoft.com/office/drawing/2014/main" id="{E1AA3564-BBFB-C544-A050-2A3F141173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6835" y="5606443"/>
            <a:ext cx="2333647" cy="8314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820539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Shape 73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74" name="Shape 74"/>
          <p:cNvGrpSpPr/>
          <p:nvPr/>
        </p:nvGrpSpPr>
        <p:grpSpPr>
          <a:xfrm>
            <a:off x="4174861" y="1395467"/>
            <a:ext cx="3736838" cy="4621876"/>
            <a:chOff x="395536" y="1047796"/>
            <a:chExt cx="2696724" cy="3108130"/>
          </a:xfrm>
          <a:solidFill>
            <a:srgbClr val="F3F8FB"/>
          </a:solidFill>
        </p:grpSpPr>
        <p:sp>
          <p:nvSpPr>
            <p:cNvPr id="75" name="Shape 75"/>
            <p:cNvSpPr/>
            <p:nvPr/>
          </p:nvSpPr>
          <p:spPr>
            <a:xfrm>
              <a:off x="395536" y="1047796"/>
              <a:ext cx="2696724" cy="3108130"/>
            </a:xfrm>
            <a:prstGeom prst="roundRect">
              <a:avLst>
                <a:gd name="adj" fmla="val 4308"/>
              </a:avLst>
            </a:prstGeom>
            <a:grp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6" name="Shape 76"/>
            <p:cNvSpPr/>
            <p:nvPr/>
          </p:nvSpPr>
          <p:spPr>
            <a:xfrm>
              <a:off x="395536" y="2659821"/>
              <a:ext cx="2696724" cy="580957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100" b="1" dirty="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Teamplan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algn="ctr"/>
              <a:r>
                <a:rPr lang="nl-NL" sz="2100" dirty="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Leidinggevenden denken na over hoe ze met hun mensen in gesprek gaan blijven</a:t>
              </a:r>
            </a:p>
          </p:txBody>
        </p:sp>
      </p:grpSp>
      <p:grpSp>
        <p:nvGrpSpPr>
          <p:cNvPr id="77" name="Shape 77"/>
          <p:cNvGrpSpPr/>
          <p:nvPr/>
        </p:nvGrpSpPr>
        <p:grpSpPr>
          <a:xfrm>
            <a:off x="335359" y="1424300"/>
            <a:ext cx="3621399" cy="4593043"/>
            <a:chOff x="3176379" y="1047797"/>
            <a:chExt cx="2716049" cy="3108130"/>
          </a:xfrm>
          <a:solidFill>
            <a:srgbClr val="F3F8FB"/>
          </a:solidFill>
        </p:grpSpPr>
        <p:sp>
          <p:nvSpPr>
            <p:cNvPr id="78" name="Shape 78"/>
            <p:cNvSpPr/>
            <p:nvPr/>
          </p:nvSpPr>
          <p:spPr>
            <a:xfrm>
              <a:off x="3176380" y="1047797"/>
              <a:ext cx="2716048" cy="3108130"/>
            </a:xfrm>
            <a:prstGeom prst="roundRect">
              <a:avLst>
                <a:gd name="adj" fmla="val 4308"/>
              </a:avLst>
            </a:prstGeom>
            <a:grp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79" name="Shape 79"/>
            <p:cNvSpPr/>
            <p:nvPr/>
          </p:nvSpPr>
          <p:spPr>
            <a:xfrm>
              <a:off x="3176379" y="2648793"/>
              <a:ext cx="2716049" cy="461665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100" b="1" dirty="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Persoonlijk plan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nl-NL" sz="2100" b="1" dirty="0">
                <a:solidFill>
                  <a:srgbClr val="323232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100" dirty="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Leidinggevenden maken een persoonlijk plan om te ervaren hoe </a:t>
              </a:r>
              <a:r>
                <a:rPr lang="nl-NL" sz="2100" dirty="0" err="1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Dialog</a:t>
              </a:r>
              <a:r>
                <a:rPr lang="nl-NL" sz="2100" dirty="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 werkt</a:t>
              </a:r>
            </a:p>
          </p:txBody>
        </p:sp>
      </p:grpSp>
      <p:grpSp>
        <p:nvGrpSpPr>
          <p:cNvPr id="80" name="Shape 80"/>
          <p:cNvGrpSpPr/>
          <p:nvPr/>
        </p:nvGrpSpPr>
        <p:grpSpPr>
          <a:xfrm>
            <a:off x="8129801" y="1395467"/>
            <a:ext cx="3794317" cy="4621876"/>
            <a:chOff x="6008087" y="1072692"/>
            <a:chExt cx="2906246" cy="3136091"/>
          </a:xfrm>
          <a:solidFill>
            <a:srgbClr val="F3F8FB"/>
          </a:solidFill>
        </p:grpSpPr>
        <p:sp>
          <p:nvSpPr>
            <p:cNvPr id="81" name="Shape 81"/>
            <p:cNvSpPr/>
            <p:nvPr/>
          </p:nvSpPr>
          <p:spPr>
            <a:xfrm>
              <a:off x="6008087" y="1072692"/>
              <a:ext cx="2884392" cy="3136091"/>
            </a:xfrm>
            <a:prstGeom prst="roundRect">
              <a:avLst>
                <a:gd name="adj" fmla="val 4308"/>
              </a:avLst>
            </a:prstGeom>
            <a:grpFill/>
            <a:ln>
              <a:noFill/>
            </a:ln>
          </p:spPr>
          <p:txBody>
            <a:bodyPr spcFirstLastPara="1" wrap="square" lIns="121900" tIns="60925" rIns="121900" bIns="60925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82" name="Shape 82"/>
            <p:cNvSpPr/>
            <p:nvPr/>
          </p:nvSpPr>
          <p:spPr>
            <a:xfrm>
              <a:off x="6029939" y="2709910"/>
              <a:ext cx="2884394" cy="590036"/>
            </a:xfrm>
            <a:prstGeom prst="rect">
              <a:avLst/>
            </a:prstGeom>
            <a:grpFill/>
            <a:ln>
              <a:noFill/>
            </a:ln>
          </p:spPr>
          <p:txBody>
            <a:bodyPr spcFirstLastPara="1" wrap="square" lIns="121900" tIns="60925" rIns="121900" bIns="60925" anchor="t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nl-NL" sz="2100" b="1" dirty="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Sparren</a:t>
              </a:r>
            </a:p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100" b="1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endParaRPr>
            </a:p>
            <a:p>
              <a:pPr algn="ctr"/>
              <a:r>
                <a:rPr lang="nl-NL" sz="2100" dirty="0">
                  <a:solidFill>
                    <a:srgbClr val="595959"/>
                  </a:solidFill>
                  <a:latin typeface="Nunito Sans"/>
                  <a:ea typeface="Nunito Sans"/>
                  <a:cs typeface="Nunito Sans"/>
                  <a:sym typeface="Nunito Sans"/>
                </a:rPr>
                <a:t>Leidinggevenden hebben een 1-op-1 sessie om te sparren over hun plannen</a:t>
              </a:r>
            </a:p>
          </p:txBody>
        </p:sp>
      </p:grpSp>
      <p:sp>
        <p:nvSpPr>
          <p:cNvPr id="22" name="Shape 57"/>
          <p:cNvSpPr txBox="1">
            <a:spLocks noGrp="1"/>
          </p:cNvSpPr>
          <p:nvPr>
            <p:ph type="title"/>
          </p:nvPr>
        </p:nvSpPr>
        <p:spPr>
          <a:xfrm>
            <a:off x="239348" y="271491"/>
            <a:ext cx="11563203" cy="9446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3200"/>
              <a:buFont typeface="Nunito Sans"/>
              <a:buNone/>
            </a:pPr>
            <a:r>
              <a:rPr lang="en-US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Opzet</a:t>
            </a:r>
            <a:r>
              <a:rPr lang="en-US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kick-off </a:t>
            </a:r>
            <a:r>
              <a:rPr lang="en-US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leidinggevenden</a:t>
            </a:r>
            <a:endParaRPr b="0" i="0" u="none" strike="noStrike" cap="none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0" name="Shape 50">
            <a:extLst>
              <a:ext uri="{FF2B5EF4-FFF2-40B4-BE49-F238E27FC236}">
                <a16:creationId xmlns:a16="http://schemas.microsoft.com/office/drawing/2014/main" id="{A12F4073-A5D2-9047-AFC8-509CBCFE02BD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313820" y="2027212"/>
            <a:ext cx="1414258" cy="126462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Google Shape;610;p27">
            <a:extLst>
              <a:ext uri="{FF2B5EF4-FFF2-40B4-BE49-F238E27FC236}">
                <a16:creationId xmlns:a16="http://schemas.microsoft.com/office/drawing/2014/main" id="{9BA567E6-A32B-734D-84C5-1E21CC7295A9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270971" y="2066339"/>
            <a:ext cx="1483443" cy="1186369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Afbeelding 22">
            <a:extLst>
              <a:ext uri="{FF2B5EF4-FFF2-40B4-BE49-F238E27FC236}">
                <a16:creationId xmlns:a16="http://schemas.microsoft.com/office/drawing/2014/main" id="{F12875B6-0D24-9E43-A130-C9E2DC030B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13745" y="2066339"/>
            <a:ext cx="1264626" cy="1264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35877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56">
            <a:extLst>
              <a:ext uri="{FF2B5EF4-FFF2-40B4-BE49-F238E27FC236}">
                <a16:creationId xmlns:a16="http://schemas.microsoft.com/office/drawing/2014/main" id="{7424FC91-5F67-4629-BD28-49BAC4F7B829}"/>
              </a:ext>
            </a:extLst>
          </p:cNvPr>
          <p:cNvSpPr/>
          <p:nvPr/>
        </p:nvSpPr>
        <p:spPr>
          <a:xfrm>
            <a:off x="373110" y="1215456"/>
            <a:ext cx="7591019" cy="4931344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rgbClr val="F2F8FB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>
              <a:solidFill>
                <a:srgbClr val="F2F8FB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Shape 137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lvl="0" algn="ctr">
              <a:lnSpc>
                <a:spcPct val="90000"/>
              </a:lnSpc>
              <a:buClr>
                <a:srgbClr val="0073AC"/>
              </a:buClr>
              <a:buSzPts val="4000"/>
            </a:pPr>
            <a:r>
              <a:rPr lang="nl-NL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Vragen voor leidinggevenden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Shape 139"/>
          <p:cNvSpPr/>
          <p:nvPr/>
        </p:nvSpPr>
        <p:spPr>
          <a:xfrm>
            <a:off x="1252981" y="1415071"/>
            <a:ext cx="7976745" cy="386078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Teamsessie plannen (dag – tijd)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Presentatie maken voor teamsessie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Wanneer verwacht je de persoonlijke plannen? 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Wanneer ga je deze plannen bespreken?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Hoe ga je </a:t>
            </a:r>
            <a:r>
              <a:rPr lang="nl-NL" sz="2100" dirty="0" err="1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Dialog</a:t>
            </a: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 gebruiken tijdens </a:t>
            </a:r>
            <a:r>
              <a:rPr lang="nl-NL" sz="2100" dirty="0" err="1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bila’s</a:t>
            </a: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Wat verwacht je ter voorbereiding op een </a:t>
            </a:r>
            <a:r>
              <a:rPr lang="nl-NL" sz="2100" dirty="0" err="1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bila</a:t>
            </a: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?</a:t>
            </a:r>
          </a:p>
          <a:p>
            <a:pPr>
              <a:lnSpc>
                <a:spcPct val="150000"/>
              </a:lnSpc>
            </a:pP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Hoe ga je </a:t>
            </a:r>
            <a:r>
              <a:rPr lang="nl-NL" sz="2100" dirty="0" err="1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Dialog</a:t>
            </a: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 gebruiken tijdens </a:t>
            </a:r>
            <a:r>
              <a:rPr lang="nl-NL" sz="2100" dirty="0" err="1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teamoverleggen</a:t>
            </a: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Wat mogen medewerkers van jou verwachten?</a:t>
            </a: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nl-NL" sz="2100" dirty="0">
                <a:solidFill>
                  <a:srgbClr val="595959"/>
                </a:solidFill>
                <a:latin typeface="Nunito Sans"/>
                <a:ea typeface="Nunito Sans"/>
                <a:cs typeface="Nunito Sans"/>
                <a:sym typeface="Nunito Sans"/>
              </a:rPr>
              <a:t>Hoe ga je feedback geven/vragen stimuleren?</a:t>
            </a:r>
          </a:p>
        </p:txBody>
      </p:sp>
      <p:pic>
        <p:nvPicPr>
          <p:cNvPr id="140" name="Shape 1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802" y="1611828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Shape 141">
            <a:extLst>
              <a:ext uri="{FF2B5EF4-FFF2-40B4-BE49-F238E27FC236}">
                <a16:creationId xmlns:a16="http://schemas.microsoft.com/office/drawing/2014/main" id="{4AC6B7A8-0B12-D54A-878B-39CB26E40256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802" y="2085848"/>
            <a:ext cx="316964" cy="24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Shape 56">
            <a:extLst>
              <a:ext uri="{FF2B5EF4-FFF2-40B4-BE49-F238E27FC236}">
                <a16:creationId xmlns:a16="http://schemas.microsoft.com/office/drawing/2014/main" id="{A2EC663D-B7B5-4006-A3CC-05F715C6BA3C}"/>
              </a:ext>
            </a:extLst>
          </p:cNvPr>
          <p:cNvSpPr/>
          <p:nvPr/>
        </p:nvSpPr>
        <p:spPr>
          <a:xfrm>
            <a:off x="8254562" y="1215456"/>
            <a:ext cx="3564328" cy="4931344"/>
          </a:xfrm>
          <a:prstGeom prst="roundRect">
            <a:avLst>
              <a:gd name="adj" fmla="val 4308"/>
            </a:avLst>
          </a:prstGeom>
          <a:solidFill>
            <a:srgbClr val="F3F8FB"/>
          </a:solidFill>
          <a:ln>
            <a:noFill/>
          </a:ln>
        </p:spPr>
        <p:txBody>
          <a:bodyPr spcFirstLastPara="1" wrap="square" lIns="121900" tIns="60925" rIns="121900" bIns="60925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     </a:t>
            </a:r>
            <a:endParaRPr sz="24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" name="Shape 141">
            <a:extLst>
              <a:ext uri="{FF2B5EF4-FFF2-40B4-BE49-F238E27FC236}">
                <a16:creationId xmlns:a16="http://schemas.microsoft.com/office/drawing/2014/main" id="{9666C681-710E-D849-BE88-A592E42F452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623" y="3031016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Shape 141">
            <a:extLst>
              <a:ext uri="{FF2B5EF4-FFF2-40B4-BE49-F238E27FC236}">
                <a16:creationId xmlns:a16="http://schemas.microsoft.com/office/drawing/2014/main" id="{62789749-9CAF-4667-99A5-7FC54AAA83A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802" y="3521276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Shape 141">
            <a:extLst>
              <a:ext uri="{FF2B5EF4-FFF2-40B4-BE49-F238E27FC236}">
                <a16:creationId xmlns:a16="http://schemas.microsoft.com/office/drawing/2014/main" id="{B1653A4E-F9CC-45D1-8398-AC79550F74C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802" y="4044881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Shape 141">
            <a:extLst>
              <a:ext uri="{FF2B5EF4-FFF2-40B4-BE49-F238E27FC236}">
                <a16:creationId xmlns:a16="http://schemas.microsoft.com/office/drawing/2014/main" id="{174EF6E2-AD6A-475F-BCF8-F6498F5A309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6802" y="2550790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Shape 141">
            <a:extLst>
              <a:ext uri="{FF2B5EF4-FFF2-40B4-BE49-F238E27FC236}">
                <a16:creationId xmlns:a16="http://schemas.microsoft.com/office/drawing/2014/main" id="{224C2F0D-3A09-9240-9DB8-B0E143DC88B4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623" y="4486801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7" name="Shape 50">
            <a:extLst>
              <a:ext uri="{FF2B5EF4-FFF2-40B4-BE49-F238E27FC236}">
                <a16:creationId xmlns:a16="http://schemas.microsoft.com/office/drawing/2014/main" id="{1FCC1CA6-CB4E-B04F-BD64-08F029C414C0}"/>
              </a:ext>
            </a:extLst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9142329" y="2312778"/>
            <a:ext cx="1788794" cy="16814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8" name="Shape 141">
            <a:extLst>
              <a:ext uri="{FF2B5EF4-FFF2-40B4-BE49-F238E27FC236}">
                <a16:creationId xmlns:a16="http://schemas.microsoft.com/office/drawing/2014/main" id="{0E61E729-B5C6-4448-80BE-D1823C9DF0C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5623" y="5010406"/>
            <a:ext cx="316964" cy="24492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Shape 141">
            <a:extLst>
              <a:ext uri="{FF2B5EF4-FFF2-40B4-BE49-F238E27FC236}">
                <a16:creationId xmlns:a16="http://schemas.microsoft.com/office/drawing/2014/main" id="{DE3724E6-7AF4-7845-BBDF-7FA02A8843F7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14805" y="5452326"/>
            <a:ext cx="316964" cy="24492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316527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hape 137"/>
          <p:cNvSpPr txBox="1"/>
          <p:nvPr/>
        </p:nvSpPr>
        <p:spPr>
          <a:xfrm>
            <a:off x="238539" y="275462"/>
            <a:ext cx="11714112" cy="71090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73AC"/>
              </a:buClr>
              <a:buSzPts val="4000"/>
              <a:buFont typeface="Nunito Sans"/>
              <a:buNone/>
            </a:pP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Rol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HRBP 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tijdens</a:t>
            </a:r>
            <a:r>
              <a:rPr lang="en-US" sz="4400" dirty="0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 kick-off </a:t>
            </a:r>
            <a:r>
              <a:rPr lang="en-US" sz="4400" dirty="0" err="1">
                <a:solidFill>
                  <a:srgbClr val="0073AC"/>
                </a:solidFill>
                <a:latin typeface="Nunito Sans"/>
                <a:ea typeface="Nunito Sans"/>
                <a:cs typeface="Nunito Sans"/>
                <a:sym typeface="Nunito Sans"/>
              </a:rPr>
              <a:t>leidinggevenden</a:t>
            </a:r>
            <a:endParaRPr sz="4400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Shape 138"/>
          <p:cNvSpPr txBox="1"/>
          <p:nvPr/>
        </p:nvSpPr>
        <p:spPr>
          <a:xfrm>
            <a:off x="3246475" y="723013"/>
            <a:ext cx="246308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60925" rIns="121900" bIns="60925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aphicFrame>
        <p:nvGraphicFramePr>
          <p:cNvPr id="5" name="Tabel 4">
            <a:extLst>
              <a:ext uri="{FF2B5EF4-FFF2-40B4-BE49-F238E27FC236}">
                <a16:creationId xmlns:a16="http://schemas.microsoft.com/office/drawing/2014/main" id="{060E6CC5-654D-184F-9827-7F6866E7062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99050953"/>
              </p:ext>
            </p:extLst>
          </p:nvPr>
        </p:nvGraphicFramePr>
        <p:xfrm>
          <a:off x="623348" y="1215456"/>
          <a:ext cx="10989532" cy="4762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94766">
                  <a:extLst>
                    <a:ext uri="{9D8B030D-6E8A-4147-A177-3AD203B41FA5}">
                      <a16:colId xmlns:a16="http://schemas.microsoft.com/office/drawing/2014/main" val="3210558501"/>
                    </a:ext>
                  </a:extLst>
                </a:gridCol>
                <a:gridCol w="5494766">
                  <a:extLst>
                    <a:ext uri="{9D8B030D-6E8A-4147-A177-3AD203B41FA5}">
                      <a16:colId xmlns:a16="http://schemas.microsoft.com/office/drawing/2014/main" val="1482976553"/>
                    </a:ext>
                  </a:extLst>
                </a:gridCol>
              </a:tblGrid>
              <a:tr h="396870"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Idee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nl-NL" dirty="0">
                          <a:latin typeface="Nunito Sans" pitchFamily="2" charset="77"/>
                        </a:rPr>
                        <a:t>Eventuele actie</a:t>
                      </a:r>
                    </a:p>
                  </a:txBody>
                  <a:tcPr>
                    <a:solidFill>
                      <a:srgbClr val="2673A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9519743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9222210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80901739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43051307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73541590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57595680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47808015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27030120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0835705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38690988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9640711"/>
                  </a:ext>
                </a:extLst>
              </a:tr>
              <a:tr h="396870">
                <a:tc>
                  <a:txBody>
                    <a:bodyPr/>
                    <a:lstStyle/>
                    <a:p>
                      <a:endParaRPr lang="nl-NL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nl-NL" dirty="0">
                        <a:solidFill>
                          <a:srgbClr val="595959"/>
                        </a:solidFill>
                        <a:latin typeface="Nunito Sans" pitchFamily="2" charset="77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9175489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19450360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2644</TotalTime>
  <Words>429</Words>
  <Application>Microsoft Macintosh PowerPoint</Application>
  <PresentationFormat>Breedbeeld</PresentationFormat>
  <Paragraphs>91</Paragraphs>
  <Slides>18</Slides>
  <Notes>18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4</vt:i4>
      </vt:variant>
      <vt:variant>
        <vt:lpstr>Thema</vt:lpstr>
      </vt:variant>
      <vt:variant>
        <vt:i4>2</vt:i4>
      </vt:variant>
      <vt:variant>
        <vt:lpstr>Diatitels</vt:lpstr>
      </vt:variant>
      <vt:variant>
        <vt:i4>18</vt:i4>
      </vt:variant>
    </vt:vector>
  </HeadingPairs>
  <TitlesOfParts>
    <vt:vector size="24" baseType="lpstr">
      <vt:lpstr>Nunito Sans</vt:lpstr>
      <vt:lpstr>Calibri</vt:lpstr>
      <vt:lpstr>Arial</vt:lpstr>
      <vt:lpstr>Wingdings</vt:lpstr>
      <vt:lpstr>Kantoorthema</vt:lpstr>
      <vt:lpstr>Default Design</vt:lpstr>
      <vt:lpstr>Online Masterclass  Ontwerp je nieuwe HR-cyclus</vt:lpstr>
      <vt:lpstr>PowerPoint-presentatie</vt:lpstr>
      <vt:lpstr>Online Masterclass  Ontwerp je nieuwe HR-cyclus</vt:lpstr>
      <vt:lpstr>PowerPoint-presentatie</vt:lpstr>
      <vt:lpstr>PowerPoint-presentatie</vt:lpstr>
      <vt:lpstr>Online Masterclass  Ontwerp je nieuwe HR-cyclus</vt:lpstr>
      <vt:lpstr>Opzet kick-off leidinggevenden</vt:lpstr>
      <vt:lpstr>PowerPoint-presentatie</vt:lpstr>
      <vt:lpstr>PowerPoint-presentatie</vt:lpstr>
      <vt:lpstr>Online Masterclass  Ontwerp je nieuwe HR-cyclus</vt:lpstr>
      <vt:lpstr>PowerPoint-presentatie</vt:lpstr>
      <vt:lpstr>PowerPoint-presentatie</vt:lpstr>
      <vt:lpstr>PowerPoint-presentatie</vt:lpstr>
      <vt:lpstr>PowerPoint-presentatie</vt:lpstr>
      <vt:lpstr>PowerPoint-presentatie</vt:lpstr>
      <vt:lpstr>Online Masterclass  Ontwerp je nieuwe HR-cyclus</vt:lpstr>
      <vt:lpstr>Evaluatie</vt:lpstr>
      <vt:lpstr>Online Masterclass  Ontwerp je nieuwe HR-cyclus</vt:lpstr>
    </vt:vector>
  </TitlesOfParts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Masterclass  Ontwerp je nieuwe HR-cyclus</dc:title>
  <dc:creator>Goris, Dennis</dc:creator>
  <cp:lastModifiedBy>Stefan Op de Woerd</cp:lastModifiedBy>
  <cp:revision>131</cp:revision>
  <dcterms:modified xsi:type="dcterms:W3CDTF">2020-12-15T07:27:30Z</dcterms:modified>
</cp:coreProperties>
</file>