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Lst>
  <p:sldSz cy="6858000" cx="12192000"/>
  <p:notesSz cx="6858000" cy="9144000"/>
  <p:embeddedFontLst>
    <p:embeddedFont>
      <p:font typeface="Nunito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7" roundtripDataSignature="AMtx7miww8c0yBGYMo2xVwGlX9tsTkdo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NunitoSans-regular.fntdata"/><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font" Target="fonts/NunitoSans-italic.fntdata"/><Relationship Id="rId30" Type="http://schemas.openxmlformats.org/officeDocument/2006/relationships/slide" Target="slides/slide26.xml"/><Relationship Id="rId74" Type="http://schemas.openxmlformats.org/officeDocument/2006/relationships/font" Target="fonts/NunitoSans-bold.fntdata"/><Relationship Id="rId33" Type="http://schemas.openxmlformats.org/officeDocument/2006/relationships/slide" Target="slides/slide29.xml"/><Relationship Id="rId77" Type="http://customschemas.google.com/relationships/presentationmetadata" Target="metadata"/><Relationship Id="rId32" Type="http://schemas.openxmlformats.org/officeDocument/2006/relationships/slide" Target="slides/slide28.xml"/><Relationship Id="rId76" Type="http://schemas.openxmlformats.org/officeDocument/2006/relationships/font" Target="fonts/NunitoSans-boldItalic.fntdata"/><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alog.nl/zo-breng-je-het-goede-gesprek-op-gang-in-jouw-organisatie/"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 name="Google Shape;3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48" name="Google Shape;14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156" name="Google Shape;1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168" name="Google Shape;16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Leg uit dat een schaal per definitie subjectief en dus persoonlijk is. Mijn 5 kan voor jou een 7 zijn of andersom. Het gaat dan ook niet om de getallen, maar om wat </a:t>
            </a:r>
            <a:endParaRPr b="0" i="0" sz="1200" u="none" cap="none" strike="noStrike">
              <a:solidFill>
                <a:schemeClr val="lt1"/>
              </a:solidFill>
              <a:latin typeface="Calibri"/>
              <a:ea typeface="Calibri"/>
              <a:cs typeface="Calibri"/>
              <a:sym typeface="Calibri"/>
            </a:endParaRPr>
          </a:p>
        </p:txBody>
      </p:sp>
      <p:sp>
        <p:nvSpPr>
          <p:cNvPr id="181" name="Google Shape;1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95" name="Google Shape;19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Speel een kort rollenspel. De trainer speelt de medewerker, een deelnemer de leidinggevende. Laat de deelnemer het gesprek starten. Stop na een paar minuten het gesprek en vraag de andere deelnemers wat hen is opgevallen.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Deze casus gebruik je om de onderwerpen in de training te duiden. Waarschijnlijk gaat de leidinggevende direct in de overtuig-vertel-oplos modus stappen. IN plaats van Het Goede Gesprek aan te gaan.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4" name="Google Shape;204;p1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Een goed gesprek start met het hebben van een gezamenlijk doel. Zonder gezamenlijk doel praat je langs elkaar heen en praat je niet samen. </a:t>
            </a:r>
            <a:endParaRPr b="0" i="0" sz="1200" u="none" cap="none" strike="noStrike">
              <a:solidFill>
                <a:schemeClr val="dk1"/>
              </a:solidFill>
              <a:latin typeface="Calibri"/>
              <a:ea typeface="Calibri"/>
              <a:cs typeface="Calibri"/>
              <a:sym typeface="Calibri"/>
            </a:endParaRPr>
          </a:p>
        </p:txBody>
      </p:sp>
      <p:sp>
        <p:nvSpPr>
          <p:cNvPr id="213" name="Google Shape;21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In deze casus wordt duidelijk dat er vaak geen gezamenlijk doel is in een gesprek tussen leidinggevende en medewerker. Dit leidt vaak tot gedoe, frustraties, ineffectiviteit, etc.</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21" name="Google Shape;22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32" name="Google Shape;2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TRAINERL Laat de deelnemers voor zichzelf opschrijven in welk gedrag ze nog verder willen groeien. </a:t>
            </a:r>
            <a:endParaRPr b="0" i="0" sz="1200" u="none" cap="none" strike="noStrike">
              <a:solidFill>
                <a:schemeClr val="lt1"/>
              </a:solidFill>
              <a:latin typeface="Calibri"/>
              <a:ea typeface="Calibri"/>
              <a:cs typeface="Calibri"/>
              <a:sym typeface="Calibri"/>
            </a:endParaRPr>
          </a:p>
        </p:txBody>
      </p:sp>
      <p:sp>
        <p:nvSpPr>
          <p:cNvPr id="246" name="Google Shape;2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1" name="Google Shape;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 Maak de brug van een gezamenlijk doel naar een positieve mindset.</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Het gezamenlijke doel in het goede gesprek bereik je vooral door een goede, positieve vibe. Dit verder aanvullen ……. </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Haal ook de eerdere casus aan. Welke mindset was er in dat gesprek?</a:t>
            </a:r>
            <a:endParaRPr b="0" i="0" sz="1200" u="none" cap="none" strike="noStrike">
              <a:solidFill>
                <a:schemeClr val="dk1"/>
              </a:solidFill>
              <a:latin typeface="Calibri"/>
              <a:ea typeface="Calibri"/>
              <a:cs typeface="Calibri"/>
              <a:sym typeface="Calibri"/>
            </a:endParaRPr>
          </a:p>
        </p:txBody>
      </p:sp>
      <p:sp>
        <p:nvSpPr>
          <p:cNvPr id="262" name="Google Shape;26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TRAINERL Vraag in het plenaire deel hoe de deelnemers zich hierbij voelen (‘wat gebeurt er met jou?’)</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Het doel is om deelnemers te laten ervaren wat het effect is van negatieve gedachtes</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70" name="Google Shape;27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Vraag in het plenaire deel hoe de deelnemers zich hierbij voelen (‘wat gebeurt er met jou?’)</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vooral duidelijk worden dat er een groot verschil in gevoel/energie is met de vorige vraag.</a:t>
            </a:r>
            <a:endParaRPr/>
          </a:p>
        </p:txBody>
      </p:sp>
      <p:sp>
        <p:nvSpPr>
          <p:cNvPr id="282" name="Google Shape;28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 Belangrijk om te beseffen dat een positieve mindset in gesprekken belangrijk is, en dat je dat als leidinggevende kunt beïnvloeden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Negativiteit wordt intenser beleefd dan positiviteit</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Medewerkers ervaren in gesprekken met hun leidinggevende vaak een P/N ratio van 1:2. Ze ervaren dus twee keer meer negatieve ervaringen dan positieve ervaringen.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Bij de meeste mensen is een P/N-ratio 2:1 nodig</a:t>
            </a:r>
            <a:br>
              <a:rPr b="1"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Er moeten dus twee keer meer positieve ervaringen zijn dan negatieve ervaringen om het gevoel van negativiteit te compenseren.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Vergroot je P/N ratio tot minimaal 2:1</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Positieve emoties geven niet alleen een goed gevoel, ze zorgen ook voor openheid. Ook maakt positiviteit socialer en geeft het ons meer veerkracht bij tegenslag. Als de P/N-ratio hoog genoeg is, dan ontstaat er een opwaartse spiraal van positiviteit.</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5" name="Google Shape;29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de deelnemers voor zichzelf opschrijven in welk gedrag ze willen groeien. </a:t>
            </a:r>
            <a:endParaRPr b="0" i="0" sz="1200" u="none" cap="none" strike="noStrike">
              <a:solidFill>
                <a:schemeClr val="lt1"/>
              </a:solidFill>
              <a:latin typeface="Calibri"/>
              <a:ea typeface="Calibri"/>
              <a:cs typeface="Calibri"/>
              <a:sym typeface="Calibri"/>
            </a:endParaRPr>
          </a:p>
        </p:txBody>
      </p:sp>
      <p:sp>
        <p:nvSpPr>
          <p:cNvPr id="310" name="Google Shape;31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brug van positieve mindset naar echt luisteren.</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Haal ook de eerdere casus aan. Hoe werd er geluisterd in dat gesprek?</a:t>
            </a:r>
            <a:endParaRPr b="0" i="0" sz="1200" u="none" cap="none" strike="noStrike">
              <a:solidFill>
                <a:schemeClr val="dk1"/>
              </a:solidFill>
              <a:latin typeface="Calibri"/>
              <a:ea typeface="Calibri"/>
              <a:cs typeface="Calibri"/>
              <a:sym typeface="Calibri"/>
            </a:endParaRPr>
          </a:p>
        </p:txBody>
      </p:sp>
      <p:sp>
        <p:nvSpPr>
          <p:cNvPr id="326" name="Google Shape;32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Ga het gesprek aan met een deelnemer over zijn/haar vakantie in Nederland. En luister vanuit de 1</a:t>
            </a:r>
            <a:r>
              <a:rPr b="0" baseline="30000" i="0" lang="en-US" sz="1200" u="none" cap="none" strike="noStrike">
                <a:solidFill>
                  <a:schemeClr val="lt1"/>
                </a:solidFill>
                <a:latin typeface="Calibri"/>
                <a:ea typeface="Calibri"/>
                <a:cs typeface="Calibri"/>
                <a:sym typeface="Calibri"/>
              </a:rPr>
              <a:t>e</a:t>
            </a:r>
            <a:r>
              <a:rPr b="0" i="0" lang="en-US" sz="1200" u="none" cap="none" strike="noStrike">
                <a:solidFill>
                  <a:schemeClr val="lt1"/>
                </a:solidFill>
                <a:latin typeface="Calibri"/>
                <a:ea typeface="Calibri"/>
                <a:cs typeface="Calibri"/>
                <a:sym typeface="Calibri"/>
              </a:rPr>
              <a:t> luisterhouding (zie volgende slide). Neem het gesprek over (oh, daar ben ik ook geweest, heb je dat en dat ook bezocht, gaaf hè), stel vooral gesloten vragen, vraag vooral naar feiten, etc. Doe het niet te opzichtig, maar laat het lijken op een normaal gesprek. Hou het kort en vraag na afloop aan de deelnemers: wat viel jullie op?</a:t>
            </a:r>
            <a:endParaRPr b="0" i="0" sz="1200" u="none" cap="none" strike="noStrike">
              <a:solidFill>
                <a:schemeClr val="lt1"/>
              </a:solidFill>
              <a:latin typeface="Calibri"/>
              <a:ea typeface="Calibri"/>
              <a:cs typeface="Calibri"/>
              <a:sym typeface="Calibri"/>
            </a:endParaRPr>
          </a:p>
        </p:txBody>
      </p:sp>
      <p:sp>
        <p:nvSpPr>
          <p:cNvPr id="334" name="Google Shape;33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1. Ik: wat vind ik er van?</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Op zoek naar herkenning</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Luisteren om te reageren, met je eigen verhaal of met advies</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2. Jij: wat bedoel jij precies?</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Op zoek naar wat de ander echt bedoelt</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Luisteren om te begrijpen, het ‘verwonderde kind’</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48" name="Google Shape;34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Als het goed is, noemen de deelnemers hier zaken die op de volgende slide staan.</a:t>
            </a:r>
            <a:endParaRPr b="0" i="0" sz="1200" u="none" cap="none" strike="noStrike">
              <a:solidFill>
                <a:schemeClr val="lt1"/>
              </a:solidFill>
              <a:latin typeface="Calibri"/>
              <a:ea typeface="Calibri"/>
              <a:cs typeface="Calibri"/>
              <a:sym typeface="Calibri"/>
            </a:endParaRPr>
          </a:p>
        </p:txBody>
      </p:sp>
      <p:sp>
        <p:nvSpPr>
          <p:cNvPr id="361" name="Google Shape;36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Wees oprecht nieuwsgierig</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Verwonder je en oordeel niet te snel, het ‘verwonderde kind’</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Sta open om verrast te worden, om iets te leren, stel open vragen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Je hebt twee oren en één mond</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Luister mee dan dat je praat</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Stiltes zijn een machtig instrument</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Stop met multi-tasken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Richt je op het hier en nu</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Heb geduld, vertraag</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Gun de ander de tijd om onder woorden te brengen wat hij/zij denkt</a:t>
            </a:r>
            <a:endParaRPr/>
          </a:p>
          <a:p>
            <a:pPr indent="0" lvl="0" marL="0" marR="0" rtl="0" algn="l">
              <a:lnSpc>
                <a:spcPct val="100000"/>
              </a:lnSpc>
              <a:spcBef>
                <a:spcPts val="0"/>
              </a:spcBef>
              <a:spcAft>
                <a:spcPts val="0"/>
              </a:spcAft>
              <a:buClr>
                <a:schemeClr val="lt1"/>
              </a:buClr>
              <a:buSzPts val="1200"/>
              <a:buFont typeface="Calibri"/>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74" name="Google Shape;374;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Voordat je uitlegt wat het programma van de training is, en wat deelnemers ervan verwachten: de kenmerken van een goed gesprek inventariseren. Deze kenmerken vormen straks namelijk de onderdelen van de training.</a:t>
            </a:r>
            <a:endParaRPr b="0" i="0" sz="1200" u="none" cap="none" strike="noStrike">
              <a:solidFill>
                <a:schemeClr val="lt1"/>
              </a:solidFill>
              <a:latin typeface="Calibri"/>
              <a:ea typeface="Calibri"/>
              <a:cs typeface="Calibri"/>
              <a:sym typeface="Calibri"/>
            </a:endParaRPr>
          </a:p>
        </p:txBody>
      </p:sp>
      <p:sp>
        <p:nvSpPr>
          <p:cNvPr id="55" name="Google Shape;5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TRAINERL Laat de deelnemers rouleren. Geef de opdracht aan de deelnemers om goed op te letten en één keer in je handen te klappen als iemand vanuit de 1</a:t>
            </a:r>
            <a:r>
              <a:rPr b="0" baseline="30000" i="0" lang="en-US" sz="1200" u="none" cap="none" strike="noStrike">
                <a:solidFill>
                  <a:schemeClr val="lt1"/>
                </a:solidFill>
                <a:latin typeface="Calibri"/>
                <a:ea typeface="Calibri"/>
                <a:cs typeface="Calibri"/>
                <a:sym typeface="Calibri"/>
              </a:rPr>
              <a:t>e</a:t>
            </a:r>
            <a:r>
              <a:rPr b="0" i="0" lang="en-US" sz="1200" u="none" cap="none" strike="noStrike">
                <a:solidFill>
                  <a:schemeClr val="lt1"/>
                </a:solidFill>
                <a:latin typeface="Calibri"/>
                <a:ea typeface="Calibri"/>
                <a:cs typeface="Calibri"/>
                <a:sym typeface="Calibri"/>
              </a:rPr>
              <a:t> luisterhouding luistert (dus als er een gesloten vraag wordt gesteld, als het gesprek wordt overgenomen, etc.). </a:t>
            </a:r>
            <a:endParaRPr b="0" i="0" sz="1200" u="none" cap="none" strike="noStrike">
              <a:solidFill>
                <a:schemeClr val="lt1"/>
              </a:solidFill>
              <a:latin typeface="Calibri"/>
              <a:ea typeface="Calibri"/>
              <a:cs typeface="Calibri"/>
              <a:sym typeface="Calibri"/>
            </a:endParaRPr>
          </a:p>
        </p:txBody>
      </p:sp>
      <p:sp>
        <p:nvSpPr>
          <p:cNvPr id="389" name="Google Shape;38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de deelnemers voor zichzelf opschrijven in welk gedrag ze willen groeien.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01" name="Google Shape;40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17" name="Google Shape;417;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brug van luisteren naar scherp doorvragen.</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Haal ook de eerdere casus aan. Hoe werd er doorgevraagd in dat gesprek? Welke vragen werden er gesteld? Wat voor type vragen?</a:t>
            </a:r>
            <a:endParaRPr/>
          </a:p>
        </p:txBody>
      </p:sp>
      <p:sp>
        <p:nvSpPr>
          <p:cNvPr id="426" name="Google Shape;42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Dit is een oefening om te laten zien dat we onbewust aannames hebben als we een gesprek voeren. Laat één deelnemer de vraag beantwoorden en laat anderen aanvullen.   </a:t>
            </a:r>
            <a:endParaRPr b="0" i="0" sz="1200" u="none" cap="none" strike="noStrike">
              <a:solidFill>
                <a:schemeClr val="lt1"/>
              </a:solidFill>
              <a:latin typeface="Calibri"/>
              <a:ea typeface="Calibri"/>
              <a:cs typeface="Calibri"/>
              <a:sym typeface="Calibri"/>
            </a:endParaRPr>
          </a:p>
        </p:txBody>
      </p:sp>
      <p:sp>
        <p:nvSpPr>
          <p:cNvPr id="434" name="Google Shape;43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Laat zien dat in de acties n.a.v. de oefening allerlei aannames verborgen zitten. De crux is dat aannames ansich niet verkeerd zijn. Maar herken ze. Als je weet welke aannames je hebt, kun je die inzetten voor het scherp doorvragen (zie volgende slide).</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Vraag de groep welke vragen ze zouden kunnen stellen om scherp door te vragen (antwoorden op volgende pagina)</a:t>
            </a:r>
            <a:endParaRPr b="0" i="0" sz="1200" u="none" cap="none" strike="noStrike">
              <a:solidFill>
                <a:schemeClr val="lt1"/>
              </a:solidFill>
              <a:latin typeface="Calibri"/>
              <a:ea typeface="Calibri"/>
              <a:cs typeface="Calibri"/>
              <a:sym typeface="Calibri"/>
            </a:endParaRPr>
          </a:p>
        </p:txBody>
      </p:sp>
      <p:sp>
        <p:nvSpPr>
          <p:cNvPr id="446" name="Google Shape;44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a:t>
            </a:r>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Als we luisteren hebben we aannames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Het is geen doen om alles wat je hoort, alle aannames die je brein invult, te toetsen. Ons brein wil graag efficiënt kunnen functioneren. Dus vult het veel in.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Herken deze aannames</a:t>
            </a:r>
            <a:endParaRPr/>
          </a:p>
          <a:p>
            <a:pPr indent="0" lvl="0" marL="0" marR="0" rtl="0" algn="l">
              <a:lnSpc>
                <a:spcPct val="100000"/>
              </a:lnSpc>
              <a:spcBef>
                <a:spcPts val="0"/>
              </a:spcBef>
              <a:spcAft>
                <a:spcPts val="0"/>
              </a:spcAft>
              <a:buClr>
                <a:schemeClr val="lt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Stel vragen over deze aannames</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Dit zijn de scherpe doorvraag-vragen die voor het oprapen liggen.</a:t>
            </a:r>
            <a:endParaRPr/>
          </a:p>
        </p:txBody>
      </p:sp>
      <p:sp>
        <p:nvSpPr>
          <p:cNvPr id="461" name="Google Shape;46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74" name="Google Shape;47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Als het goed is noemen ze zaken die op de volgende 2 slides staan. Moraal hiervan is: weet wanneer je welk type vraag kunt inzetten (afhankelijk van wat je wil bereiken).</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Vul het aan met je eigen voorbeelden. </a:t>
            </a:r>
            <a:endParaRPr b="0" i="0" sz="1200" u="none" cap="none" strike="noStrike">
              <a:solidFill>
                <a:schemeClr val="lt1"/>
              </a:solidFill>
              <a:latin typeface="Calibri"/>
              <a:ea typeface="Calibri"/>
              <a:cs typeface="Calibri"/>
              <a:sym typeface="Calibri"/>
            </a:endParaRPr>
          </a:p>
        </p:txBody>
      </p:sp>
      <p:sp>
        <p:nvSpPr>
          <p:cNvPr id="492" name="Google Shape;49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Open vragen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Wie, wat, wanneer, waar, hoe, waarmee</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Let op met waarom-vragen: voelt als verantwoording</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Gesloten vragen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‘Vind je je werk leuk?’</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Keuze vragen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‘Wil je die uitnodiging voor of na het weekend versturen?’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05" name="Google Shape;505;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Bedoeling van deze oefening is om te laten zien dat we vaak achterwaartse vragen stellen. We kijken terug. Op de vraag in de oefening gaan deelnemers waarschijnlijk antwoorden: ‘Waarom verloopt het overleg weer chaotisch? Waar ligt dat aan?’</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In de volgende slide staan voorbeelden van voorwaartse vragen. Die zijn veel constructiever, positief, vooruitkijkend en gaan uit van een growth mindset. </a:t>
            </a:r>
            <a:endParaRPr b="0" i="0" sz="1200" u="none" cap="none" strike="noStrike">
              <a:solidFill>
                <a:schemeClr val="lt1"/>
              </a:solidFill>
              <a:latin typeface="Calibri"/>
              <a:ea typeface="Calibri"/>
              <a:cs typeface="Calibri"/>
              <a:sym typeface="Calibri"/>
            </a:endParaRPr>
          </a:p>
        </p:txBody>
      </p:sp>
      <p:sp>
        <p:nvSpPr>
          <p:cNvPr id="521" name="Google Shape;52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34" name="Google Shape;534;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de deelnemers voor zichzelf opschrijven in welk gedrag ze willen groeien.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549" name="Google Shape;54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Herinner de deelnemers aan de Secret Observer</a:t>
            </a:r>
            <a:endParaRPr b="0" i="0" sz="1200" u="none" cap="none" strike="noStrike">
              <a:solidFill>
                <a:schemeClr val="dk1"/>
              </a:solidFill>
              <a:latin typeface="Calibri"/>
              <a:ea typeface="Calibri"/>
              <a:cs typeface="Calibri"/>
              <a:sym typeface="Calibri"/>
            </a:endParaRPr>
          </a:p>
        </p:txBody>
      </p:sp>
      <p:sp>
        <p:nvSpPr>
          <p:cNvPr id="565" name="Google Shape;565;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Bedoeling van deze oefening is te laten zien hoe snel en makkelijk er feedback wordt gegeven dat niet over specifiek gedrag gaat. Feedback waar je dus weinig van leert.</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Vraag na een paar minuten feedback ontvangen te hebben (waarschijnlijk zowel positieve als kritische feedback) wat de deelnemers opvalt. </a:t>
            </a:r>
            <a:endParaRPr b="0" i="0" sz="1200" u="none" cap="none" strike="noStrike">
              <a:solidFill>
                <a:schemeClr val="lt1"/>
              </a:solidFill>
              <a:latin typeface="Calibri"/>
              <a:ea typeface="Calibri"/>
              <a:cs typeface="Calibri"/>
              <a:sym typeface="Calibri"/>
            </a:endParaRPr>
          </a:p>
        </p:txBody>
      </p:sp>
      <p:sp>
        <p:nvSpPr>
          <p:cNvPr id="573" name="Google Shape;57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Voeg hieraan toe dat vooral (het stimuleren van) feedback vragen zorgt voor meer en betere feedback. Als leidinggevende kun je hierin prima een voorbeeldfunctie vervullen. Als jij als leidinggevende feedback aan een medewerker vraagt is de kans groot dat die medewerker ook een keer feedback aan jou vraagt (wederkerigheid).  </a:t>
            </a:r>
            <a:endParaRPr b="0" i="0" sz="1200" u="none" cap="none" strike="noStrike">
              <a:solidFill>
                <a:schemeClr val="lt1"/>
              </a:solidFill>
              <a:latin typeface="Calibri"/>
              <a:ea typeface="Calibri"/>
              <a:cs typeface="Calibri"/>
              <a:sym typeface="Calibri"/>
            </a:endParaRPr>
          </a:p>
        </p:txBody>
      </p:sp>
      <p:sp>
        <p:nvSpPr>
          <p:cNvPr id="585" name="Google Shape;58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DIALOG: Uiteraard is het doel van feedback om iemand aan te zetten tot leren, vanuit de growth mindset.</a:t>
            </a:r>
            <a:endParaRPr/>
          </a:p>
        </p:txBody>
      </p:sp>
      <p:sp>
        <p:nvSpPr>
          <p:cNvPr id="600" name="Google Shape;600;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Er zijn veel modellen om feedback te geven. De principes van de modellen zijn allemaal hetzelfde.</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Punt 2 bij ‘Geef aan wat het effect is van het gedrag’ is een wezenlijke. Als je weet wat de ander wil bereiken kun je effectieve feedback geven. En die feedback gaat niet over wat jij van het gedrag vindt, maar over of het gedrag het gewenste effect heeft. </a:t>
            </a:r>
            <a:endParaRPr/>
          </a:p>
        </p:txBody>
      </p:sp>
      <p:sp>
        <p:nvSpPr>
          <p:cNvPr id="614" name="Google Shape;614;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 De meeste mensen deugen. Dus de meeste mensen hebben met hun gedrag het beste voor. Ze willen er iets mee bereiken. Er is dus geen goed en fout gedrag (crimineel gedrag daargelaten). Er is effectief en ineffectief gedrag.</a:t>
            </a:r>
            <a:endParaRPr/>
          </a:p>
        </p:txBody>
      </p:sp>
      <p:sp>
        <p:nvSpPr>
          <p:cNvPr id="632" name="Google Shape;632;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TRAINER: Vul dit eventueel aan met andere tips van deelnemers en je eigen tips</a:t>
            </a:r>
            <a:endParaRPr/>
          </a:p>
        </p:txBody>
      </p:sp>
      <p:sp>
        <p:nvSpPr>
          <p:cNvPr id="650" name="Google Shape;650;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Dit zijn belangrijke kenmerken van een goed gesprek in de werkcontext. Deze punten vormen ook de opbouw van de training.</a:t>
            </a:r>
            <a:endParaRPr b="0" i="0" sz="1200" u="none" cap="none" strike="noStrike">
              <a:solidFill>
                <a:schemeClr val="lt1"/>
              </a:solidFill>
              <a:latin typeface="Calibri"/>
              <a:ea typeface="Calibri"/>
              <a:cs typeface="Calibri"/>
              <a:sym typeface="Calibri"/>
            </a:endParaRPr>
          </a:p>
        </p:txBody>
      </p:sp>
      <p:sp>
        <p:nvSpPr>
          <p:cNvPr id="81" name="Google Shape;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de deelnemers voor zichzelf opschrijven in welk gedrag ze willen groeien.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67" name="Google Shape;66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brug van het voeren van een goed gesprek (de kenmerken van een goed gesprek) naar zorgen dat je in het gesprek het over de goede dingen praat: de drie versnellers. </a:t>
            </a:r>
            <a:endParaRPr b="0" i="0" sz="1200" u="none" cap="none" strike="noStrike">
              <a:solidFill>
                <a:schemeClr val="dk1"/>
              </a:solidFill>
              <a:latin typeface="Calibri"/>
              <a:ea typeface="Calibri"/>
              <a:cs typeface="Calibri"/>
              <a:sym typeface="Calibri"/>
            </a:endParaRPr>
          </a:p>
        </p:txBody>
      </p:sp>
      <p:sp>
        <p:nvSpPr>
          <p:cNvPr id="683" name="Google Shape;683;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Zie ook het artikel van Jochem en Stefan. </a:t>
            </a:r>
            <a:r>
              <a:rPr lang="en-US" u="sng">
                <a:solidFill>
                  <a:schemeClr val="hlink"/>
                </a:solidFill>
                <a:hlinkClick r:id="rId2"/>
              </a:rPr>
              <a:t>Zo breng je het goede gesprek op gang in jouw organisatie (dialog.nl)</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92" name="Google Shape;692;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Zie ook het artikel van Jochem en Stefan. Zo breng je het goede gesprek op gang in jouw organisatie (dialog.nl)</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Persoonlijk</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Hoe is het met je? Hoe zit je in je vel? Waar krijg je energie van en wat kost je energie? Waar wil je meer aandacht aan geven?</a:t>
            </a:r>
            <a:endParaRPr/>
          </a:p>
          <a:p>
            <a:pPr indent="0" lvl="0" marL="0" marR="0" rtl="0" algn="l">
              <a:lnSpc>
                <a:spcPct val="100000"/>
              </a:lnSpc>
              <a:spcBef>
                <a:spcPts val="0"/>
              </a:spcBef>
              <a:spcAft>
                <a:spcPts val="0"/>
              </a:spcAft>
              <a:buClr>
                <a:schemeClr val="lt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Huidige rol</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Hoe vul je je huidige rol in? Hoe gaat het met de doelen die zijn afgesproken? Welke feedback wil ik geven?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1" i="0" lang="en-US" sz="1200" u="none" cap="none" strike="noStrike">
                <a:solidFill>
                  <a:schemeClr val="dk1"/>
                </a:solidFill>
                <a:latin typeface="Calibri"/>
                <a:ea typeface="Calibri"/>
                <a:cs typeface="Calibri"/>
                <a:sym typeface="Calibri"/>
              </a:rPr>
              <a:t>Groei &amp; ontwikkeling</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Welke talenten wil je meer inzetten? Welke kennis en vaardigheden wil je ontwikkelen? Wat is je ambitie en welke mogelijkheden zijn er binnen de organisatie?</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11" name="Google Shape;711;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door middel van de demo van Dialog zien hoe je informatie toegankelijk maakt in Dialog</a:t>
            </a:r>
            <a:endParaRPr b="0" i="0" sz="1200" u="none" cap="none" strike="noStrike">
              <a:solidFill>
                <a:schemeClr val="lt1"/>
              </a:solidFill>
              <a:latin typeface="Calibri"/>
              <a:ea typeface="Calibri"/>
              <a:cs typeface="Calibri"/>
              <a:sym typeface="Calibri"/>
            </a:endParaRPr>
          </a:p>
        </p:txBody>
      </p:sp>
      <p:sp>
        <p:nvSpPr>
          <p:cNvPr id="726" name="Google Shape;72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733" name="Google Shape;733;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Laat de deelnemers voor zichzelf opschrijven in welk gedrag ze willen groeien.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745" name="Google Shape;745;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61" name="Google Shape;761;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70" name="Google Shape;770;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Dit zijn belangrijke kenmerken van een goed gesprek in de werkcontext. </a:t>
            </a:r>
            <a:endParaRPr b="0" i="0" sz="1200" u="none" cap="none" strike="noStrike">
              <a:solidFill>
                <a:schemeClr val="lt1"/>
              </a:solidFill>
              <a:latin typeface="Calibri"/>
              <a:ea typeface="Calibri"/>
              <a:cs typeface="Calibri"/>
              <a:sym typeface="Calibri"/>
            </a:endParaRPr>
          </a:p>
        </p:txBody>
      </p:sp>
      <p:sp>
        <p:nvSpPr>
          <p:cNvPr id="778" name="Google Shape;77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95" name="Google Shape;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94" name="Google Shape;794;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In breakoutrooms. Begin met een korte pauze, verse koffie/thee.</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Kies toepasselijke cases uit.</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Bijvoorbeeld:</a:t>
            </a:r>
            <a:endParaRPr/>
          </a:p>
          <a:p>
            <a:pPr indent="-171450" lvl="0" marL="171450" marR="0" rtl="0" algn="l">
              <a:lnSpc>
                <a:spcPct val="100000"/>
              </a:lnSpc>
              <a:spcBef>
                <a:spcPts val="0"/>
              </a:spcBef>
              <a:spcAft>
                <a:spcPts val="0"/>
              </a:spcAft>
              <a:buClr>
                <a:schemeClr val="lt1"/>
              </a:buClr>
              <a:buSzPts val="1200"/>
              <a:buFont typeface="Calibri"/>
              <a:buChar char="-"/>
            </a:pPr>
            <a:r>
              <a:rPr b="0" i="0" lang="en-US" sz="1200" u="none" cap="none" strike="noStrike">
                <a:solidFill>
                  <a:schemeClr val="lt1"/>
                </a:solidFill>
                <a:latin typeface="Calibri"/>
                <a:ea typeface="Calibri"/>
                <a:cs typeface="Calibri"/>
                <a:sym typeface="Calibri"/>
              </a:rPr>
              <a:t>medewerker is niet gemotiveerd, ziet dit gesprek niet zitten, heeft geen doelen opgesteld </a:t>
            </a:r>
            <a:endParaRPr/>
          </a:p>
          <a:p>
            <a:pPr indent="-171450" lvl="0" marL="171450" marR="0" rtl="0" algn="l">
              <a:lnSpc>
                <a:spcPct val="100000"/>
              </a:lnSpc>
              <a:spcBef>
                <a:spcPts val="0"/>
              </a:spcBef>
              <a:spcAft>
                <a:spcPts val="0"/>
              </a:spcAft>
              <a:buClr>
                <a:schemeClr val="lt1"/>
              </a:buClr>
              <a:buSzPts val="1200"/>
              <a:buFont typeface="Calibri"/>
              <a:buChar char="-"/>
            </a:pPr>
            <a:r>
              <a:rPr b="0" i="0" lang="en-US" sz="1200" u="none" cap="none" strike="noStrike">
                <a:solidFill>
                  <a:schemeClr val="lt1"/>
                </a:solidFill>
                <a:latin typeface="Calibri"/>
                <a:ea typeface="Calibri"/>
                <a:cs typeface="Calibri"/>
                <a:sym typeface="Calibri"/>
              </a:rPr>
              <a:t>medewerker neemt onvoldoende initiatieven (in werk, in teamoverleg)</a:t>
            </a:r>
            <a:endParaRPr/>
          </a:p>
          <a:p>
            <a:pPr indent="-171450" lvl="0" marL="171450" marR="0" rtl="0" algn="l">
              <a:lnSpc>
                <a:spcPct val="100000"/>
              </a:lnSpc>
              <a:spcBef>
                <a:spcPts val="0"/>
              </a:spcBef>
              <a:spcAft>
                <a:spcPts val="0"/>
              </a:spcAft>
              <a:buClr>
                <a:schemeClr val="lt1"/>
              </a:buClr>
              <a:buSzPts val="1200"/>
              <a:buFont typeface="Calibri"/>
              <a:buChar char="-"/>
            </a:pPr>
            <a:r>
              <a:rPr b="0" i="0" lang="en-US" sz="1200" u="none" cap="none" strike="noStrike">
                <a:solidFill>
                  <a:schemeClr val="lt1"/>
                </a:solidFill>
                <a:latin typeface="Calibri"/>
                <a:ea typeface="Calibri"/>
                <a:cs typeface="Calibri"/>
                <a:sym typeface="Calibri"/>
              </a:rPr>
              <a:t>medewerker is heel stil in het gesprek</a:t>
            </a:r>
            <a:endParaRPr/>
          </a:p>
          <a:p>
            <a:pPr indent="-171450" lvl="0" marL="171450" marR="0" rtl="0" algn="l">
              <a:lnSpc>
                <a:spcPct val="100000"/>
              </a:lnSpc>
              <a:spcBef>
                <a:spcPts val="0"/>
              </a:spcBef>
              <a:spcAft>
                <a:spcPts val="0"/>
              </a:spcAft>
              <a:buClr>
                <a:schemeClr val="lt1"/>
              </a:buClr>
              <a:buSzPts val="1200"/>
              <a:buFont typeface="Calibri"/>
              <a:buChar char="-"/>
            </a:pPr>
            <a:r>
              <a:rPr b="0" i="0" lang="en-US" sz="1200" u="none" cap="none" strike="noStrike">
                <a:solidFill>
                  <a:schemeClr val="lt1"/>
                </a:solidFill>
                <a:latin typeface="Calibri"/>
                <a:ea typeface="Calibri"/>
                <a:cs typeface="Calibri"/>
                <a:sym typeface="Calibri"/>
              </a:rPr>
              <a:t>medewerker vindt dat hij heel goed functioneert en jij denkt daar anders over</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802" name="Google Shape;802;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17" name="Google Shape;817;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Vraag wie er wil beginnen met zijn/haar feedback. De persoon die de feedback heeft ontvangen is de volgende met feedback geven.</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Vraag na afloop hoe ze dit hebben gevonden.</a:t>
            </a:r>
            <a:endParaRPr b="0" i="0" sz="1200" u="none" cap="none" strike="noStrike">
              <a:solidFill>
                <a:schemeClr val="lt1"/>
              </a:solidFill>
              <a:latin typeface="Calibri"/>
              <a:ea typeface="Calibri"/>
              <a:cs typeface="Calibri"/>
              <a:sym typeface="Calibri"/>
            </a:endParaRPr>
          </a:p>
        </p:txBody>
      </p:sp>
      <p:sp>
        <p:nvSpPr>
          <p:cNvPr id="825" name="Google Shape;82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40" name="Google Shape;840;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848" name="Google Shape;84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63" name="Google Shape;863;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daad74425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71" name="Google Shape;871;gdaad74425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82" name="Google Shape;882;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111" name="Google Shape;1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Bedoeling van deze oefening is dat deelnemers leren observeren en feedback geven (compliment en tip). </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Iedere deelnemer observeert een andere deelnemer, zonder dat de ander dat weet. Maak zelf een indeling of laat deelnemers lootjes trekken.</a:t>
            </a:r>
            <a:endParaRPr b="0" i="0" sz="1200" u="none" cap="none" strike="noStrike">
              <a:solidFill>
                <a:schemeClr val="lt1"/>
              </a:solidFill>
              <a:latin typeface="Calibri"/>
              <a:ea typeface="Calibri"/>
              <a:cs typeface="Calibri"/>
              <a:sym typeface="Calibri"/>
            </a:endParaRPr>
          </a:p>
        </p:txBody>
      </p:sp>
      <p:sp>
        <p:nvSpPr>
          <p:cNvPr id="134" name="Google Shape;1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7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7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8" name="Google Shape;1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71"/>
          <p:cNvSpPr/>
          <p:nvPr/>
        </p:nvSpPr>
        <p:spPr>
          <a:xfrm>
            <a:off x="0" y="6392917"/>
            <a:ext cx="12192000" cy="465083"/>
          </a:xfrm>
          <a:prstGeom prst="rect">
            <a:avLst/>
          </a:prstGeom>
          <a:solidFill>
            <a:srgbClr val="0073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71"/>
          <p:cNvSpPr txBox="1"/>
          <p:nvPr/>
        </p:nvSpPr>
        <p:spPr>
          <a:xfrm>
            <a:off x="9891329" y="6488536"/>
            <a:ext cx="21336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pic>
        <p:nvPicPr>
          <p:cNvPr id="29" name="Google Shape;29;p71"/>
          <p:cNvPicPr preferRelativeResize="0"/>
          <p:nvPr/>
        </p:nvPicPr>
        <p:blipFill rotWithShape="1">
          <a:blip r:embed="rId2">
            <a:alphaModFix/>
          </a:blip>
          <a:srcRect b="0" l="0" r="0" t="0"/>
          <a:stretch/>
        </p:blipFill>
        <p:spPr>
          <a:xfrm>
            <a:off x="179512" y="6474519"/>
            <a:ext cx="792088" cy="282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F"/>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1.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1.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5.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0.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1"/>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6" name="Google Shape;36;p1"/>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37" name="Google Shape;37;p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Training Het Goede Gesprek </a:t>
            </a:r>
            <a:endParaRPr/>
          </a:p>
        </p:txBody>
      </p:sp>
      <p:pic>
        <p:nvPicPr>
          <p:cNvPr id="38" name="Google Shape;38;p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10"/>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51" name="Google Shape;151;p10"/>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152" name="Google Shape;152;p10"/>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Een goed gesprek</a:t>
            </a:r>
            <a:endParaRPr b="0" i="0" sz="4200" u="none" cap="none" strike="noStrike">
              <a:solidFill>
                <a:schemeClr val="dk1"/>
              </a:solidFill>
              <a:latin typeface="Nunito Sans"/>
              <a:ea typeface="Nunito Sans"/>
              <a:cs typeface="Nunito Sans"/>
              <a:sym typeface="Nunito Sans"/>
            </a:endParaRPr>
          </a:p>
        </p:txBody>
      </p:sp>
      <p:pic>
        <p:nvPicPr>
          <p:cNvPr id="153" name="Google Shape;153;p10"/>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11"/>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9" name="Google Shape;159;p11"/>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0" name="Google Shape;160;p11"/>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161" name="Google Shape;161;p11"/>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162" name="Google Shape;162;p11"/>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163" name="Google Shape;163;p1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64" name="Google Shape;164;p11"/>
          <p:cNvSpPr/>
          <p:nvPr/>
        </p:nvSpPr>
        <p:spPr>
          <a:xfrm>
            <a:off x="1267675" y="3346560"/>
            <a:ext cx="1074049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Waarom is Het Goede Gesprek belangrijk op het werk? </a:t>
            </a:r>
            <a:endParaRPr/>
          </a:p>
        </p:txBody>
      </p:sp>
      <p:sp>
        <p:nvSpPr>
          <p:cNvPr id="165" name="Google Shape;165;p1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Het belang van Het Goede Gesprek</a:t>
            </a:r>
            <a:endParaRPr b="0" i="0" u="none" cap="none" strike="noStrike">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12"/>
          <p:cNvSpPr/>
          <p:nvPr/>
        </p:nvSpPr>
        <p:spPr>
          <a:xfrm>
            <a:off x="8330752" y="1215456"/>
            <a:ext cx="3488137" cy="469385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71" name="Google Shape;171;p1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De essentie van Het Goede Gesprek</a:t>
            </a:r>
            <a:endParaRPr b="0" i="0" sz="4400" u="none" cap="none" strike="noStrike">
              <a:solidFill>
                <a:schemeClr val="lt1"/>
              </a:solidFill>
              <a:latin typeface="Calibri"/>
              <a:ea typeface="Calibri"/>
              <a:cs typeface="Calibri"/>
              <a:sym typeface="Calibri"/>
            </a:endParaRPr>
          </a:p>
        </p:txBody>
      </p:sp>
      <p:sp>
        <p:nvSpPr>
          <p:cNvPr id="172" name="Google Shape;172;p1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73" name="Google Shape;173;p12"/>
          <p:cNvSpPr/>
          <p:nvPr/>
        </p:nvSpPr>
        <p:spPr>
          <a:xfrm>
            <a:off x="373110" y="1215455"/>
            <a:ext cx="7769214" cy="469385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74" name="Google Shape;174;p12"/>
          <p:cNvSpPr/>
          <p:nvPr/>
        </p:nvSpPr>
        <p:spPr>
          <a:xfrm>
            <a:off x="1252981" y="1631991"/>
            <a:ext cx="7077769"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595959"/>
                </a:solidFill>
                <a:latin typeface="Nunito Sans"/>
                <a:ea typeface="Nunito Sans"/>
                <a:cs typeface="Nunito Sans"/>
                <a:sym typeface="Nunito Sans"/>
              </a:rPr>
              <a:t>Verhogen van prestaties en betrokkenheid</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Een goed gesprek leidt tot: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Meer focus op doelen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Beter benutten van talenten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Hogere motivatie</a:t>
            </a:r>
            <a:endParaRPr b="0" i="0" sz="1400" u="none" cap="none" strike="noStrike">
              <a:solidFill>
                <a:srgbClr val="595959"/>
              </a:solidFill>
              <a:latin typeface="Arial"/>
              <a:ea typeface="Arial"/>
              <a:cs typeface="Arial"/>
              <a:sym typeface="Arial"/>
            </a:endParaRPr>
          </a:p>
        </p:txBody>
      </p:sp>
      <p:pic>
        <p:nvPicPr>
          <p:cNvPr id="175" name="Google Shape;175;p12"/>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176" name="Google Shape;176;p12"/>
          <p:cNvPicPr preferRelativeResize="0"/>
          <p:nvPr/>
        </p:nvPicPr>
        <p:blipFill rotWithShape="1">
          <a:blip r:embed="rId4">
            <a:alphaModFix/>
          </a:blip>
          <a:srcRect b="0" l="0" r="0" t="0"/>
          <a:stretch/>
        </p:blipFill>
        <p:spPr>
          <a:xfrm>
            <a:off x="8779761" y="2464990"/>
            <a:ext cx="2590117" cy="2194783"/>
          </a:xfrm>
          <a:prstGeom prst="rect">
            <a:avLst/>
          </a:prstGeom>
          <a:noFill/>
          <a:ln>
            <a:noFill/>
          </a:ln>
        </p:spPr>
      </p:pic>
      <p:pic>
        <p:nvPicPr>
          <p:cNvPr id="177" name="Google Shape;177;p12"/>
          <p:cNvPicPr preferRelativeResize="0"/>
          <p:nvPr/>
        </p:nvPicPr>
        <p:blipFill rotWithShape="1">
          <a:blip r:embed="rId3">
            <a:alphaModFix/>
          </a:blip>
          <a:srcRect b="0" l="0" r="0" t="0"/>
          <a:stretch/>
        </p:blipFill>
        <p:spPr>
          <a:xfrm>
            <a:off x="826802" y="3823230"/>
            <a:ext cx="316964" cy="244927"/>
          </a:xfrm>
          <a:prstGeom prst="rect">
            <a:avLst/>
          </a:prstGeom>
          <a:noFill/>
          <a:ln>
            <a:noFill/>
          </a:ln>
        </p:spPr>
      </p:pic>
      <p:pic>
        <p:nvPicPr>
          <p:cNvPr id="178" name="Google Shape;178;p12"/>
          <p:cNvPicPr preferRelativeResize="0"/>
          <p:nvPr/>
        </p:nvPicPr>
        <p:blipFill rotWithShape="1">
          <a:blip r:embed="rId3">
            <a:alphaModFix/>
          </a:blip>
          <a:srcRect b="0" l="0" r="0" t="0"/>
          <a:stretch/>
        </p:blipFill>
        <p:spPr>
          <a:xfrm>
            <a:off x="820720" y="5094832"/>
            <a:ext cx="316964" cy="2449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13"/>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4" name="Google Shape;184;p13"/>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5" name="Google Shape;185;p13"/>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13 minuten (plenair)</a:t>
            </a:r>
            <a:endParaRPr b="0" i="0" sz="2800" u="none" cap="none" strike="noStrike">
              <a:solidFill>
                <a:srgbClr val="595959"/>
              </a:solidFill>
              <a:latin typeface="Nunito Sans"/>
              <a:ea typeface="Nunito Sans"/>
              <a:cs typeface="Nunito Sans"/>
              <a:sym typeface="Nunito Sans"/>
            </a:endParaRPr>
          </a:p>
        </p:txBody>
      </p:sp>
      <p:pic>
        <p:nvPicPr>
          <p:cNvPr id="186" name="Google Shape;186;p13"/>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187" name="Google Shape;187;p13"/>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188" name="Google Shape;188;p1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89" name="Google Shape;189;p13"/>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Op een schaal van 1 tot 10: Hoe vind je dat je Het Goede Gesprek voert met jouw medewerkers?</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doe je wel/niet in deze gesprekken dat je jezelf dit cijfer geeft? </a:t>
            </a:r>
            <a:endParaRPr/>
          </a:p>
        </p:txBody>
      </p:sp>
      <p:sp>
        <p:nvSpPr>
          <p:cNvPr id="190" name="Google Shape;190;p1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Waar sta je nu?</a:t>
            </a:r>
            <a:endParaRPr b="0" i="0" u="none" cap="none" strike="noStrike">
              <a:solidFill>
                <a:schemeClr val="lt1"/>
              </a:solidFill>
            </a:endParaRPr>
          </a:p>
        </p:txBody>
      </p:sp>
      <p:pic>
        <p:nvPicPr>
          <p:cNvPr id="191" name="Google Shape;191;p13"/>
          <p:cNvPicPr preferRelativeResize="0"/>
          <p:nvPr/>
        </p:nvPicPr>
        <p:blipFill rotWithShape="1">
          <a:blip r:embed="rId4">
            <a:alphaModFix/>
          </a:blip>
          <a:srcRect b="0" l="0" r="0" t="0"/>
          <a:stretch/>
        </p:blipFill>
        <p:spPr>
          <a:xfrm>
            <a:off x="729766" y="4788406"/>
            <a:ext cx="447277" cy="4472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4"/>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98" name="Google Shape;198;p14"/>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199" name="Google Shape;199;p14"/>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Pauze</a:t>
            </a:r>
            <a:endParaRPr b="0" i="0" sz="4200" u="none" cap="none" strike="noStrike">
              <a:solidFill>
                <a:schemeClr val="dk1"/>
              </a:solidFill>
              <a:latin typeface="Nunito Sans"/>
              <a:ea typeface="Nunito Sans"/>
              <a:cs typeface="Nunito Sans"/>
              <a:sym typeface="Nunito Sans"/>
            </a:endParaRPr>
          </a:p>
        </p:txBody>
      </p:sp>
      <p:pic>
        <p:nvPicPr>
          <p:cNvPr id="200" name="Google Shape;200;p14"/>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5"/>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07" name="Google Shape;207;p15"/>
          <p:cNvSpPr txBox="1"/>
          <p:nvPr>
            <p:ph type="title"/>
          </p:nvPr>
        </p:nvSpPr>
        <p:spPr>
          <a:xfrm>
            <a:off x="239350" y="274639"/>
            <a:ext cx="11713301" cy="1143000"/>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b="0" i="0" lang="en-US" u="none" cap="none" strike="noStrike">
                <a:solidFill>
                  <a:srgbClr val="0073AC"/>
                </a:solidFill>
                <a:latin typeface="Nunito Sans"/>
                <a:ea typeface="Nunito Sans"/>
                <a:cs typeface="Nunito Sans"/>
                <a:sym typeface="Nunito Sans"/>
              </a:rPr>
              <a:t>Casus</a:t>
            </a:r>
            <a:endParaRPr b="0" i="0" u="none" cap="none" strike="noStrike">
              <a:solidFill>
                <a:srgbClr val="0073AC"/>
              </a:solidFill>
              <a:latin typeface="Nunito Sans"/>
              <a:ea typeface="Nunito Sans"/>
              <a:cs typeface="Nunito Sans"/>
              <a:sym typeface="Nunito Sans"/>
            </a:endParaRPr>
          </a:p>
        </p:txBody>
      </p:sp>
      <p:sp>
        <p:nvSpPr>
          <p:cNvPr id="208" name="Google Shape;208;p1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9" name="Google Shape;209;p15"/>
          <p:cNvSpPr txBox="1"/>
          <p:nvPr/>
        </p:nvSpPr>
        <p:spPr>
          <a:xfrm>
            <a:off x="792480" y="1706676"/>
            <a:ext cx="10655808" cy="452140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en-US" sz="2200" u="none" cap="none" strike="noStrike">
                <a:solidFill>
                  <a:srgbClr val="595959"/>
                </a:solidFill>
                <a:latin typeface="Nunito Sans"/>
                <a:ea typeface="Nunito Sans"/>
                <a:cs typeface="Nunito Sans"/>
                <a:sym typeface="Nunito Sans"/>
              </a:rPr>
              <a:t>Jij bent leidinggevende van een verkoopmedewerker. Deze medewerker heeft een offerte gemaakt voor een belangrijke klant. De klant heeft zojuist telefonisch bij jou geklaagd. Hij vindt dat zijn vraag/behoefte onvoldoende terugkomt in de offerte. Hij denkt erover om naar een andere aanbieder over te stappen.</a:t>
            </a:r>
            <a:endParaRPr/>
          </a:p>
          <a:p>
            <a:pPr indent="0" lvl="0" marL="0" marR="0" rtl="0" algn="l">
              <a:lnSpc>
                <a:spcPct val="100000"/>
              </a:lnSpc>
              <a:spcBef>
                <a:spcPts val="0"/>
              </a:spcBef>
              <a:spcAft>
                <a:spcPts val="0"/>
              </a:spcAft>
              <a:buNone/>
            </a:pPr>
            <a:r>
              <a:t/>
            </a:r>
            <a:endParaRPr b="0" i="0" sz="2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200" u="none" cap="none" strike="noStrike">
                <a:solidFill>
                  <a:srgbClr val="595959"/>
                </a:solidFill>
                <a:latin typeface="Nunito Sans"/>
                <a:ea typeface="Nunito Sans"/>
                <a:cs typeface="Nunito Sans"/>
                <a:sym typeface="Nunito Sans"/>
              </a:rPr>
              <a:t>Jij gaat het gesprek hierover aan met de verkoopmedewerker. Voorafgaand aan het gesprek bekijk je snel de betreffende offerte en je snapt direct waarom de klant klaagt. De offerte is te uitgebreid en onvoldoende concreet. </a:t>
            </a:r>
            <a:endParaRPr/>
          </a:p>
          <a:p>
            <a:pPr indent="0" lvl="0" marL="0" marR="0" rtl="0" algn="l">
              <a:lnSpc>
                <a:spcPct val="100000"/>
              </a:lnSpc>
              <a:spcBef>
                <a:spcPts val="0"/>
              </a:spcBef>
              <a:spcAft>
                <a:spcPts val="0"/>
              </a:spcAft>
              <a:buNone/>
            </a:pPr>
            <a:br>
              <a:rPr b="0" i="0" lang="en-US" sz="2200" u="none" cap="none" strike="noStrike">
                <a:solidFill>
                  <a:srgbClr val="595959"/>
                </a:solidFill>
                <a:latin typeface="Nunito Sans"/>
                <a:ea typeface="Nunito Sans"/>
                <a:cs typeface="Nunito Sans"/>
                <a:sym typeface="Nunito Sans"/>
              </a:rPr>
            </a:br>
            <a:r>
              <a:rPr b="0" i="0" lang="en-US" sz="2200" u="none" cap="none" strike="noStrike">
                <a:solidFill>
                  <a:srgbClr val="595959"/>
                </a:solidFill>
                <a:latin typeface="Nunito Sans"/>
                <a:ea typeface="Nunito Sans"/>
                <a:cs typeface="Nunito Sans"/>
                <a:sym typeface="Nunito Sans"/>
              </a:rPr>
              <a:t>Je baalt hiervan. Het maken van goede, beknopte offertes heb je al vaker met deze verkoopmedewerker besproken. En je wil deze belangrijke klant absoluut niet verliezen.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5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500"/>
                                        <p:tgtEl>
                                          <p:spTgt spid="2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500"/>
                                        <p:tgtEl>
                                          <p:spTgt spid="20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6"/>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216" name="Google Shape;216;p16"/>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217" name="Google Shape;217;p16"/>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Gezamenlijk doel</a:t>
            </a:r>
            <a:endParaRPr b="0" i="0" sz="4200" u="none" cap="none" strike="noStrike">
              <a:solidFill>
                <a:schemeClr val="dk1"/>
              </a:solidFill>
              <a:latin typeface="Nunito Sans"/>
              <a:ea typeface="Nunito Sans"/>
              <a:cs typeface="Nunito Sans"/>
              <a:sym typeface="Nunito Sans"/>
            </a:endParaRPr>
          </a:p>
        </p:txBody>
      </p:sp>
      <p:pic>
        <p:nvPicPr>
          <p:cNvPr id="218" name="Google Shape;218;p16"/>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17"/>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24" name="Google Shape;224;p17"/>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Gezamenlijk doel</a:t>
            </a:r>
            <a:endParaRPr b="0" i="0" sz="4400" u="none" cap="none" strike="noStrike">
              <a:solidFill>
                <a:schemeClr val="lt1"/>
              </a:solidFill>
              <a:latin typeface="Calibri"/>
              <a:ea typeface="Calibri"/>
              <a:cs typeface="Calibri"/>
              <a:sym typeface="Calibri"/>
            </a:endParaRPr>
          </a:p>
        </p:txBody>
      </p:sp>
      <p:sp>
        <p:nvSpPr>
          <p:cNvPr id="225" name="Google Shape;225;p1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26" name="Google Shape;226;p17"/>
          <p:cNvSpPr/>
          <p:nvPr/>
        </p:nvSpPr>
        <p:spPr>
          <a:xfrm>
            <a:off x="1252982" y="1620561"/>
            <a:ext cx="981680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is het doel van de leidinggevende in dit gesprek?</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is het doel van de medewerker in dit gesprek?</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denk je dat er verder gebeurt in het gesprek?</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p:txBody>
      </p:sp>
      <p:pic>
        <p:nvPicPr>
          <p:cNvPr id="227" name="Google Shape;227;p17"/>
          <p:cNvPicPr preferRelativeResize="0"/>
          <p:nvPr/>
        </p:nvPicPr>
        <p:blipFill rotWithShape="1">
          <a:blip r:embed="rId3">
            <a:alphaModFix/>
          </a:blip>
          <a:srcRect b="0" l="0" r="0" t="0"/>
          <a:stretch/>
        </p:blipFill>
        <p:spPr>
          <a:xfrm>
            <a:off x="818481" y="1912750"/>
            <a:ext cx="316964" cy="244927"/>
          </a:xfrm>
          <a:prstGeom prst="rect">
            <a:avLst/>
          </a:prstGeom>
          <a:noFill/>
          <a:ln>
            <a:noFill/>
          </a:ln>
        </p:spPr>
      </p:pic>
      <p:pic>
        <p:nvPicPr>
          <p:cNvPr id="228" name="Google Shape;228;p17"/>
          <p:cNvPicPr preferRelativeResize="0"/>
          <p:nvPr/>
        </p:nvPicPr>
        <p:blipFill rotWithShape="1">
          <a:blip r:embed="rId3">
            <a:alphaModFix/>
          </a:blip>
          <a:srcRect b="0" l="0" r="0" t="0"/>
          <a:stretch/>
        </p:blipFill>
        <p:spPr>
          <a:xfrm>
            <a:off x="799084" y="2550882"/>
            <a:ext cx="316964" cy="244927"/>
          </a:xfrm>
          <a:prstGeom prst="rect">
            <a:avLst/>
          </a:prstGeom>
          <a:noFill/>
          <a:ln>
            <a:noFill/>
          </a:ln>
        </p:spPr>
      </p:pic>
      <p:pic>
        <p:nvPicPr>
          <p:cNvPr id="229" name="Google Shape;229;p17"/>
          <p:cNvPicPr preferRelativeResize="0"/>
          <p:nvPr/>
        </p:nvPicPr>
        <p:blipFill rotWithShape="1">
          <a:blip r:embed="rId3">
            <a:alphaModFix/>
          </a:blip>
          <a:srcRect b="0" l="0" r="0" t="0"/>
          <a:stretch/>
        </p:blipFill>
        <p:spPr>
          <a:xfrm>
            <a:off x="799084" y="3152438"/>
            <a:ext cx="316964" cy="2449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18"/>
          <p:cNvSpPr/>
          <p:nvPr/>
        </p:nvSpPr>
        <p:spPr>
          <a:xfrm>
            <a:off x="8330752" y="1215456"/>
            <a:ext cx="3488137" cy="469385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235" name="Google Shape;235;p18"/>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None/>
            </a:pPr>
            <a:r>
              <a:rPr b="0" i="0" lang="en-US" sz="4400" u="none" cap="none" strike="noStrike">
                <a:solidFill>
                  <a:srgbClr val="0073AC"/>
                </a:solidFill>
                <a:latin typeface="Nunito Sans"/>
                <a:ea typeface="Nunito Sans"/>
                <a:cs typeface="Nunito Sans"/>
                <a:sym typeface="Nunito Sans"/>
              </a:rPr>
              <a:t>Een gezamenlijk doel</a:t>
            </a:r>
            <a:endParaRPr b="0" i="0" sz="4400" u="none" cap="none" strike="noStrike">
              <a:solidFill>
                <a:schemeClr val="lt1"/>
              </a:solidFill>
              <a:latin typeface="Calibri"/>
              <a:ea typeface="Calibri"/>
              <a:cs typeface="Calibri"/>
              <a:sym typeface="Calibri"/>
            </a:endParaRPr>
          </a:p>
        </p:txBody>
      </p:sp>
      <p:sp>
        <p:nvSpPr>
          <p:cNvPr id="236" name="Google Shape;236;p1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37" name="Google Shape;237;p18"/>
          <p:cNvSpPr/>
          <p:nvPr/>
        </p:nvSpPr>
        <p:spPr>
          <a:xfrm>
            <a:off x="373110" y="1215455"/>
            <a:ext cx="7769214" cy="469385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238" name="Google Shape;238;p18"/>
          <p:cNvSpPr/>
          <p:nvPr/>
        </p:nvSpPr>
        <p:spPr>
          <a:xfrm>
            <a:off x="1252981" y="1631991"/>
            <a:ext cx="7077769"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t/>
            </a:r>
            <a:endParaRPr b="0" i="0" sz="1400" u="none" cap="none" strike="noStrike">
              <a:solidFill>
                <a:srgbClr val="595959"/>
              </a:solidFill>
              <a:latin typeface="Arial"/>
              <a:ea typeface="Arial"/>
              <a:cs typeface="Arial"/>
              <a:sym typeface="Arial"/>
            </a:endParaRPr>
          </a:p>
        </p:txBody>
      </p:sp>
      <p:sp>
        <p:nvSpPr>
          <p:cNvPr id="239" name="Google Shape;239;p18"/>
          <p:cNvSpPr/>
          <p:nvPr/>
        </p:nvSpPr>
        <p:spPr>
          <a:xfrm>
            <a:off x="1252981" y="1631991"/>
            <a:ext cx="6757163"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Waarom wil jij het gesprek?</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Waarom wil de ander het gesprek?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Welk gezamenlijk doel hebben jullie?</a:t>
            </a:r>
            <a:endParaRPr/>
          </a:p>
        </p:txBody>
      </p:sp>
      <p:pic>
        <p:nvPicPr>
          <p:cNvPr id="240" name="Google Shape;240;p18"/>
          <p:cNvPicPr preferRelativeResize="0"/>
          <p:nvPr/>
        </p:nvPicPr>
        <p:blipFill rotWithShape="1">
          <a:blip r:embed="rId3">
            <a:alphaModFix/>
          </a:blip>
          <a:srcRect b="0" l="0" r="0" t="0"/>
          <a:stretch/>
        </p:blipFill>
        <p:spPr>
          <a:xfrm>
            <a:off x="820720" y="1900301"/>
            <a:ext cx="316964" cy="244927"/>
          </a:xfrm>
          <a:prstGeom prst="rect">
            <a:avLst/>
          </a:prstGeom>
          <a:noFill/>
          <a:ln>
            <a:noFill/>
          </a:ln>
        </p:spPr>
      </p:pic>
      <p:pic>
        <p:nvPicPr>
          <p:cNvPr id="241" name="Google Shape;241;p18"/>
          <p:cNvPicPr preferRelativeResize="0"/>
          <p:nvPr/>
        </p:nvPicPr>
        <p:blipFill rotWithShape="1">
          <a:blip r:embed="rId3">
            <a:alphaModFix/>
          </a:blip>
          <a:srcRect b="0" l="0" r="0" t="0"/>
          <a:stretch/>
        </p:blipFill>
        <p:spPr>
          <a:xfrm>
            <a:off x="826802" y="2592316"/>
            <a:ext cx="316964" cy="244927"/>
          </a:xfrm>
          <a:prstGeom prst="rect">
            <a:avLst/>
          </a:prstGeom>
          <a:noFill/>
          <a:ln>
            <a:noFill/>
          </a:ln>
        </p:spPr>
      </p:pic>
      <p:pic>
        <p:nvPicPr>
          <p:cNvPr id="242" name="Google Shape;242;p18"/>
          <p:cNvPicPr preferRelativeResize="0"/>
          <p:nvPr/>
        </p:nvPicPr>
        <p:blipFill rotWithShape="1">
          <a:blip r:embed="rId3">
            <a:alphaModFix/>
          </a:blip>
          <a:srcRect b="0" l="0" r="0" t="0"/>
          <a:stretch/>
        </p:blipFill>
        <p:spPr>
          <a:xfrm>
            <a:off x="820720" y="3864055"/>
            <a:ext cx="316964" cy="244927"/>
          </a:xfrm>
          <a:prstGeom prst="rect">
            <a:avLst/>
          </a:prstGeom>
          <a:noFill/>
          <a:ln>
            <a:noFill/>
          </a:ln>
        </p:spPr>
      </p:pic>
      <p:pic>
        <p:nvPicPr>
          <p:cNvPr id="243" name="Google Shape;243;p18"/>
          <p:cNvPicPr preferRelativeResize="0"/>
          <p:nvPr/>
        </p:nvPicPr>
        <p:blipFill rotWithShape="1">
          <a:blip r:embed="rId4">
            <a:alphaModFix/>
          </a:blip>
          <a:srcRect b="0" l="0" r="0" t="0"/>
          <a:stretch/>
        </p:blipFill>
        <p:spPr>
          <a:xfrm>
            <a:off x="9233769" y="2592316"/>
            <a:ext cx="1682102" cy="16810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19"/>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49" name="Google Shape;249;p19"/>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250" name="Google Shape;250;p19"/>
          <p:cNvPicPr preferRelativeResize="0"/>
          <p:nvPr/>
        </p:nvPicPr>
        <p:blipFill rotWithShape="1">
          <a:blip r:embed="rId3">
            <a:alphaModFix/>
          </a:blip>
          <a:srcRect b="0" l="0" r="0" t="0"/>
          <a:stretch/>
        </p:blipFill>
        <p:spPr>
          <a:xfrm>
            <a:off x="9177032" y="2543252"/>
            <a:ext cx="1647050" cy="1647050"/>
          </a:xfrm>
          <a:prstGeom prst="rect">
            <a:avLst/>
          </a:prstGeom>
          <a:noFill/>
          <a:ln>
            <a:noFill/>
          </a:ln>
        </p:spPr>
      </p:pic>
      <p:sp>
        <p:nvSpPr>
          <p:cNvPr id="251" name="Google Shape;251;p19"/>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 welk gedrag wil jij nog verder groeien?</a:t>
            </a:r>
            <a:endParaRPr/>
          </a:p>
        </p:txBody>
      </p:sp>
      <p:sp>
        <p:nvSpPr>
          <p:cNvPr id="252" name="Google Shape;252;p19"/>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53" name="Google Shape;253;p19"/>
          <p:cNvSpPr/>
          <p:nvPr/>
        </p:nvSpPr>
        <p:spPr>
          <a:xfrm>
            <a:off x="1252982" y="1620561"/>
            <a:ext cx="9478518"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Benadruk het gezamenlijke doel</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Stel prioriteiten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Vraag naar de ideeën van de ander </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Ondersteun de ander en denk mee</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Maak meningsverschillen bespreekbaar</a:t>
            </a:r>
            <a:endParaRPr/>
          </a:p>
        </p:txBody>
      </p:sp>
      <p:pic>
        <p:nvPicPr>
          <p:cNvPr id="254" name="Google Shape;254;p19"/>
          <p:cNvPicPr preferRelativeResize="0"/>
          <p:nvPr/>
        </p:nvPicPr>
        <p:blipFill rotWithShape="1">
          <a:blip r:embed="rId4">
            <a:alphaModFix/>
          </a:blip>
          <a:srcRect b="0" l="0" r="0" t="0"/>
          <a:stretch/>
        </p:blipFill>
        <p:spPr>
          <a:xfrm>
            <a:off x="826802" y="1935078"/>
            <a:ext cx="316964" cy="244927"/>
          </a:xfrm>
          <a:prstGeom prst="rect">
            <a:avLst/>
          </a:prstGeom>
          <a:noFill/>
          <a:ln>
            <a:noFill/>
          </a:ln>
        </p:spPr>
      </p:pic>
      <p:pic>
        <p:nvPicPr>
          <p:cNvPr id="255" name="Google Shape;255;p19"/>
          <p:cNvPicPr preferRelativeResize="0"/>
          <p:nvPr/>
        </p:nvPicPr>
        <p:blipFill rotWithShape="1">
          <a:blip r:embed="rId4">
            <a:alphaModFix/>
          </a:blip>
          <a:srcRect b="0" l="0" r="0" t="0"/>
          <a:stretch/>
        </p:blipFill>
        <p:spPr>
          <a:xfrm>
            <a:off x="818481" y="2589696"/>
            <a:ext cx="316964" cy="244927"/>
          </a:xfrm>
          <a:prstGeom prst="rect">
            <a:avLst/>
          </a:prstGeom>
          <a:noFill/>
          <a:ln>
            <a:noFill/>
          </a:ln>
        </p:spPr>
      </p:pic>
      <p:pic>
        <p:nvPicPr>
          <p:cNvPr id="256" name="Google Shape;256;p19"/>
          <p:cNvPicPr preferRelativeResize="0"/>
          <p:nvPr/>
        </p:nvPicPr>
        <p:blipFill rotWithShape="1">
          <a:blip r:embed="rId4">
            <a:alphaModFix/>
          </a:blip>
          <a:srcRect b="0" l="0" r="0" t="0"/>
          <a:stretch/>
        </p:blipFill>
        <p:spPr>
          <a:xfrm>
            <a:off x="818481" y="3244314"/>
            <a:ext cx="316964" cy="244927"/>
          </a:xfrm>
          <a:prstGeom prst="rect">
            <a:avLst/>
          </a:prstGeom>
          <a:noFill/>
          <a:ln>
            <a:noFill/>
          </a:ln>
        </p:spPr>
      </p:pic>
      <p:pic>
        <p:nvPicPr>
          <p:cNvPr id="257" name="Google Shape;257;p19"/>
          <p:cNvPicPr preferRelativeResize="0"/>
          <p:nvPr/>
        </p:nvPicPr>
        <p:blipFill rotWithShape="1">
          <a:blip r:embed="rId4">
            <a:alphaModFix/>
          </a:blip>
          <a:srcRect b="0" l="0" r="0" t="0"/>
          <a:stretch/>
        </p:blipFill>
        <p:spPr>
          <a:xfrm>
            <a:off x="826802" y="3875505"/>
            <a:ext cx="316964" cy="244927"/>
          </a:xfrm>
          <a:prstGeom prst="rect">
            <a:avLst/>
          </a:prstGeom>
          <a:noFill/>
          <a:ln>
            <a:noFill/>
          </a:ln>
        </p:spPr>
      </p:pic>
      <p:pic>
        <p:nvPicPr>
          <p:cNvPr id="258" name="Google Shape;258;p19"/>
          <p:cNvPicPr preferRelativeResize="0"/>
          <p:nvPr/>
        </p:nvPicPr>
        <p:blipFill rotWithShape="1">
          <a:blip r:embed="rId4">
            <a:alphaModFix/>
          </a:blip>
          <a:srcRect b="0" l="0" r="0" t="0"/>
          <a:stretch/>
        </p:blipFill>
        <p:spPr>
          <a:xfrm>
            <a:off x="826802" y="4492266"/>
            <a:ext cx="316964" cy="244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2"/>
          <p:cNvSpPr/>
          <p:nvPr/>
        </p:nvSpPr>
        <p:spPr>
          <a:xfrm>
            <a:off x="8471971" y="1215456"/>
            <a:ext cx="3346918" cy="464813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4" name="Google Shape;44;p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Informatie</a:t>
            </a:r>
            <a:endParaRPr b="0" i="0" sz="4400" u="none" cap="none" strike="noStrike">
              <a:solidFill>
                <a:schemeClr val="lt1"/>
              </a:solidFill>
              <a:latin typeface="Calibri"/>
              <a:ea typeface="Calibri"/>
              <a:cs typeface="Calibri"/>
              <a:sym typeface="Calibri"/>
            </a:endParaRPr>
          </a:p>
        </p:txBody>
      </p:sp>
      <p:sp>
        <p:nvSpPr>
          <p:cNvPr id="45" name="Google Shape;45;p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 name="Google Shape;46;p2"/>
          <p:cNvSpPr/>
          <p:nvPr/>
        </p:nvSpPr>
        <p:spPr>
          <a:xfrm>
            <a:off x="373110" y="1215455"/>
            <a:ext cx="7701167" cy="464813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7" name="Google Shape;47;p2"/>
          <p:cNvSpPr/>
          <p:nvPr/>
        </p:nvSpPr>
        <p:spPr>
          <a:xfrm>
            <a:off x="1252981" y="1609131"/>
            <a:ext cx="721899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Zet je mail en telefoon uit (geen afleiding)</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Zet je microfoon aan als je iets wil zeggen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Stuur een chat als je iets wilt vragen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ontvangt deze presentatie achteraf</a:t>
            </a:r>
            <a:endParaRPr b="0" i="0" sz="1400" u="none" cap="none" strike="noStrike">
              <a:solidFill>
                <a:srgbClr val="595959"/>
              </a:solidFill>
              <a:latin typeface="Arial"/>
              <a:ea typeface="Arial"/>
              <a:cs typeface="Arial"/>
              <a:sym typeface="Arial"/>
            </a:endParaRPr>
          </a:p>
        </p:txBody>
      </p:sp>
      <p:pic>
        <p:nvPicPr>
          <p:cNvPr id="48" name="Google Shape;48;p2"/>
          <p:cNvPicPr preferRelativeResize="0"/>
          <p:nvPr/>
        </p:nvPicPr>
        <p:blipFill rotWithShape="1">
          <a:blip r:embed="rId3">
            <a:alphaModFix/>
          </a:blip>
          <a:srcRect b="0" l="0" r="0" t="0"/>
          <a:stretch/>
        </p:blipFill>
        <p:spPr>
          <a:xfrm>
            <a:off x="826802" y="1892969"/>
            <a:ext cx="316964" cy="244927"/>
          </a:xfrm>
          <a:prstGeom prst="rect">
            <a:avLst/>
          </a:prstGeom>
          <a:noFill/>
          <a:ln>
            <a:noFill/>
          </a:ln>
        </p:spPr>
      </p:pic>
      <p:pic>
        <p:nvPicPr>
          <p:cNvPr id="49" name="Google Shape;49;p2"/>
          <p:cNvPicPr preferRelativeResize="0"/>
          <p:nvPr/>
        </p:nvPicPr>
        <p:blipFill rotWithShape="1">
          <a:blip r:embed="rId3">
            <a:alphaModFix/>
          </a:blip>
          <a:srcRect b="0" l="0" r="0" t="0"/>
          <a:stretch/>
        </p:blipFill>
        <p:spPr>
          <a:xfrm>
            <a:off x="826802" y="2524512"/>
            <a:ext cx="316964" cy="244927"/>
          </a:xfrm>
          <a:prstGeom prst="rect">
            <a:avLst/>
          </a:prstGeom>
          <a:noFill/>
          <a:ln>
            <a:noFill/>
          </a:ln>
        </p:spPr>
      </p:pic>
      <p:pic>
        <p:nvPicPr>
          <p:cNvPr id="50" name="Google Shape;50;p2"/>
          <p:cNvPicPr preferRelativeResize="0"/>
          <p:nvPr/>
        </p:nvPicPr>
        <p:blipFill rotWithShape="1">
          <a:blip r:embed="rId3">
            <a:alphaModFix/>
          </a:blip>
          <a:srcRect b="0" l="0" r="0" t="0"/>
          <a:stretch/>
        </p:blipFill>
        <p:spPr>
          <a:xfrm>
            <a:off x="839124" y="3155587"/>
            <a:ext cx="316964" cy="244927"/>
          </a:xfrm>
          <a:prstGeom prst="rect">
            <a:avLst/>
          </a:prstGeom>
          <a:noFill/>
          <a:ln>
            <a:noFill/>
          </a:ln>
        </p:spPr>
      </p:pic>
      <p:pic>
        <p:nvPicPr>
          <p:cNvPr id="51" name="Google Shape;51;p2"/>
          <p:cNvPicPr preferRelativeResize="0"/>
          <p:nvPr/>
        </p:nvPicPr>
        <p:blipFill rotWithShape="1">
          <a:blip r:embed="rId3">
            <a:alphaModFix/>
          </a:blip>
          <a:srcRect b="0" l="0" r="0" t="0"/>
          <a:stretch/>
        </p:blipFill>
        <p:spPr>
          <a:xfrm>
            <a:off x="839124" y="3839616"/>
            <a:ext cx="316964" cy="244927"/>
          </a:xfrm>
          <a:prstGeom prst="rect">
            <a:avLst/>
          </a:prstGeom>
          <a:noFill/>
          <a:ln>
            <a:noFill/>
          </a:ln>
        </p:spPr>
      </p:pic>
      <p:pic>
        <p:nvPicPr>
          <p:cNvPr id="52" name="Google Shape;52;p2"/>
          <p:cNvPicPr preferRelativeResize="0"/>
          <p:nvPr/>
        </p:nvPicPr>
        <p:blipFill rotWithShape="1">
          <a:blip r:embed="rId4">
            <a:alphaModFix/>
          </a:blip>
          <a:srcRect b="0" l="0" r="0" t="0"/>
          <a:stretch/>
        </p:blipFill>
        <p:spPr>
          <a:xfrm>
            <a:off x="9403708" y="2946337"/>
            <a:ext cx="1483443" cy="11863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20"/>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265" name="Google Shape;265;p20"/>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266" name="Google Shape;266;p20"/>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Positieve houding</a:t>
            </a:r>
            <a:endParaRPr b="0" i="0" sz="4200" u="none" cap="none" strike="noStrike">
              <a:solidFill>
                <a:schemeClr val="dk1"/>
              </a:solidFill>
              <a:latin typeface="Nunito Sans"/>
              <a:ea typeface="Nunito Sans"/>
              <a:cs typeface="Nunito Sans"/>
              <a:sym typeface="Nunito Sans"/>
            </a:endParaRPr>
          </a:p>
        </p:txBody>
      </p:sp>
      <p:pic>
        <p:nvPicPr>
          <p:cNvPr id="267" name="Google Shape;267;p20"/>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21"/>
          <p:cNvSpPr/>
          <p:nvPr/>
        </p:nvSpPr>
        <p:spPr>
          <a:xfrm>
            <a:off x="468144"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73" name="Google Shape;273;p21"/>
          <p:cNvSpPr/>
          <p:nvPr/>
        </p:nvSpPr>
        <p:spPr>
          <a:xfrm>
            <a:off x="468144"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74" name="Google Shape;274;p21"/>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3 minuten (plenair)</a:t>
            </a:r>
            <a:endParaRPr b="0" i="0" sz="2800" u="none" cap="none" strike="noStrike">
              <a:solidFill>
                <a:srgbClr val="595959"/>
              </a:solidFill>
              <a:latin typeface="Nunito Sans"/>
              <a:ea typeface="Nunito Sans"/>
              <a:cs typeface="Nunito Sans"/>
              <a:sym typeface="Nunito Sans"/>
            </a:endParaRPr>
          </a:p>
        </p:txBody>
      </p:sp>
      <p:pic>
        <p:nvPicPr>
          <p:cNvPr id="275" name="Google Shape;275;p21"/>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276" name="Google Shape;276;p21"/>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277" name="Google Shape;277;p2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8" name="Google Shape;278;p21"/>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Waar erger je je aan in het dagelijkse leven?</a:t>
            </a:r>
            <a:endParaRPr/>
          </a:p>
        </p:txBody>
      </p:sp>
      <p:sp>
        <p:nvSpPr>
          <p:cNvPr id="279" name="Google Shape;279;p2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Vraag 1</a:t>
            </a:r>
            <a:endParaRPr b="0" i="0" u="none" cap="none" strike="noStrike">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22"/>
          <p:cNvSpPr/>
          <p:nvPr/>
        </p:nvSpPr>
        <p:spPr>
          <a:xfrm>
            <a:off x="468144"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85" name="Google Shape;285;p22"/>
          <p:cNvSpPr/>
          <p:nvPr/>
        </p:nvSpPr>
        <p:spPr>
          <a:xfrm>
            <a:off x="468144"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86" name="Google Shape;286;p22"/>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3 minuten (plenair)</a:t>
            </a:r>
            <a:endParaRPr b="0" i="0" sz="2800" u="none" cap="none" strike="noStrike">
              <a:solidFill>
                <a:srgbClr val="595959"/>
              </a:solidFill>
              <a:latin typeface="Nunito Sans"/>
              <a:ea typeface="Nunito Sans"/>
              <a:cs typeface="Nunito Sans"/>
              <a:sym typeface="Nunito Sans"/>
            </a:endParaRPr>
          </a:p>
        </p:txBody>
      </p:sp>
      <p:pic>
        <p:nvPicPr>
          <p:cNvPr id="287" name="Google Shape;287;p22"/>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288" name="Google Shape;288;p22"/>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289" name="Google Shape;289;p2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90" name="Google Shape;290;p22"/>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Waar word je heel blij van in het dagelijkse leven?</a:t>
            </a:r>
            <a:endParaRPr/>
          </a:p>
        </p:txBody>
      </p:sp>
      <p:sp>
        <p:nvSpPr>
          <p:cNvPr id="291" name="Google Shape;291;p22"/>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Vraag 2</a:t>
            </a:r>
            <a:endParaRPr b="0" i="0" u="none" cap="none" strike="noStrike">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23"/>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98" name="Google Shape;298;p2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Positieve houding</a:t>
            </a:r>
            <a:endParaRPr i="0" u="none" cap="none" strike="noStrike">
              <a:solidFill>
                <a:srgbClr val="057ABB"/>
              </a:solidFill>
            </a:endParaRPr>
          </a:p>
        </p:txBody>
      </p:sp>
      <p:sp>
        <p:nvSpPr>
          <p:cNvPr id="299" name="Google Shape;299;p23"/>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Negativiteit overheerst positiviteit</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p:txBody>
      </p:sp>
      <p:sp>
        <p:nvSpPr>
          <p:cNvPr id="300" name="Google Shape;300;p23"/>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301" name="Google Shape;301;p23"/>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P/N van 2:1 is het meest effectief</a:t>
            </a:r>
            <a:endParaRPr/>
          </a:p>
        </p:txBody>
      </p:sp>
      <p:sp>
        <p:nvSpPr>
          <p:cNvPr id="302" name="Google Shape;302;p23"/>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303" name="Google Shape;303;p23"/>
          <p:cNvSpPr/>
          <p:nvPr/>
        </p:nvSpPr>
        <p:spPr>
          <a:xfrm>
            <a:off x="1314914" y="3073252"/>
            <a:ext cx="6883648"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P/N-ratio is in veel gesprekken 1:2</a:t>
            </a:r>
            <a:br>
              <a:rPr b="0" i="0" lang="en-US" sz="2800" u="none" cap="none" strike="noStrike">
                <a:solidFill>
                  <a:srgbClr val="595959"/>
                </a:solidFill>
                <a:latin typeface="Nunito Sans"/>
                <a:ea typeface="Nunito Sans"/>
                <a:cs typeface="Nunito Sans"/>
                <a:sym typeface="Nunito Sans"/>
              </a:rPr>
            </a:br>
            <a:r>
              <a:rPr b="0" i="0" lang="en-US" sz="2800" u="none" cap="none" strike="noStrike">
                <a:solidFill>
                  <a:srgbClr val="595959"/>
                </a:solidFill>
                <a:latin typeface="Nunito Sans"/>
                <a:ea typeface="Nunito Sans"/>
                <a:cs typeface="Nunito Sans"/>
                <a:sym typeface="Nunito Sans"/>
              </a:rPr>
              <a:t>.</a:t>
            </a:r>
            <a:endParaRPr b="0" i="0" sz="2800" u="none" cap="none" strike="noStrike">
              <a:solidFill>
                <a:srgbClr val="323232"/>
              </a:solidFill>
              <a:latin typeface="Nunito Sans"/>
              <a:ea typeface="Nunito Sans"/>
              <a:cs typeface="Nunito Sans"/>
              <a:sym typeface="Nunito Sans"/>
            </a:endParaRPr>
          </a:p>
        </p:txBody>
      </p:sp>
      <p:pic>
        <p:nvPicPr>
          <p:cNvPr id="304" name="Google Shape;304;p23"/>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305" name="Google Shape;305;p23"/>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306" name="Google Shape;306;p23"/>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descr="Verhoog performance met feedback" id="307" name="Google Shape;307;p23"/>
          <p:cNvPicPr preferRelativeResize="0"/>
          <p:nvPr/>
        </p:nvPicPr>
        <p:blipFill rotWithShape="1">
          <a:blip r:embed="rId4">
            <a:alphaModFix/>
          </a:blip>
          <a:srcRect b="0" l="0" r="0" t="0"/>
          <a:stretch/>
        </p:blipFill>
        <p:spPr>
          <a:xfrm>
            <a:off x="9111658" y="2695013"/>
            <a:ext cx="1777797" cy="17754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24"/>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313" name="Google Shape;313;p24"/>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314" name="Google Shape;314;p24"/>
          <p:cNvPicPr preferRelativeResize="0"/>
          <p:nvPr/>
        </p:nvPicPr>
        <p:blipFill rotWithShape="1">
          <a:blip r:embed="rId3">
            <a:alphaModFix/>
          </a:blip>
          <a:srcRect b="0" l="0" r="0" t="0"/>
          <a:stretch/>
        </p:blipFill>
        <p:spPr>
          <a:xfrm>
            <a:off x="9177032" y="2543252"/>
            <a:ext cx="1647050" cy="1647050"/>
          </a:xfrm>
          <a:prstGeom prst="rect">
            <a:avLst/>
          </a:prstGeom>
          <a:noFill/>
          <a:ln>
            <a:noFill/>
          </a:ln>
        </p:spPr>
      </p:pic>
      <p:sp>
        <p:nvSpPr>
          <p:cNvPr id="315" name="Google Shape;315;p24"/>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 welk gedrag wil jij nog verder groeien?</a:t>
            </a:r>
            <a:endParaRPr/>
          </a:p>
        </p:txBody>
      </p:sp>
      <p:sp>
        <p:nvSpPr>
          <p:cNvPr id="316" name="Google Shape;316;p2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17" name="Google Shape;317;p24"/>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Geef complimenten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Benoem en vier successen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Gebruik positieve taal</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Spreek positief over de ander</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Zorg voor een positieve sfeer</a:t>
            </a:r>
            <a:endParaRPr/>
          </a:p>
        </p:txBody>
      </p:sp>
      <p:pic>
        <p:nvPicPr>
          <p:cNvPr id="318" name="Google Shape;318;p24"/>
          <p:cNvPicPr preferRelativeResize="0"/>
          <p:nvPr/>
        </p:nvPicPr>
        <p:blipFill rotWithShape="1">
          <a:blip r:embed="rId4">
            <a:alphaModFix/>
          </a:blip>
          <a:srcRect b="0" l="0" r="0" t="0"/>
          <a:stretch/>
        </p:blipFill>
        <p:spPr>
          <a:xfrm>
            <a:off x="826802" y="1935078"/>
            <a:ext cx="316964" cy="244927"/>
          </a:xfrm>
          <a:prstGeom prst="rect">
            <a:avLst/>
          </a:prstGeom>
          <a:noFill/>
          <a:ln>
            <a:noFill/>
          </a:ln>
        </p:spPr>
      </p:pic>
      <p:pic>
        <p:nvPicPr>
          <p:cNvPr id="319" name="Google Shape;319;p24"/>
          <p:cNvPicPr preferRelativeResize="0"/>
          <p:nvPr/>
        </p:nvPicPr>
        <p:blipFill rotWithShape="1">
          <a:blip r:embed="rId4">
            <a:alphaModFix/>
          </a:blip>
          <a:srcRect b="0" l="0" r="0" t="0"/>
          <a:stretch/>
        </p:blipFill>
        <p:spPr>
          <a:xfrm>
            <a:off x="818481" y="2589696"/>
            <a:ext cx="316964" cy="244927"/>
          </a:xfrm>
          <a:prstGeom prst="rect">
            <a:avLst/>
          </a:prstGeom>
          <a:noFill/>
          <a:ln>
            <a:noFill/>
          </a:ln>
        </p:spPr>
      </p:pic>
      <p:pic>
        <p:nvPicPr>
          <p:cNvPr id="320" name="Google Shape;320;p24"/>
          <p:cNvPicPr preferRelativeResize="0"/>
          <p:nvPr/>
        </p:nvPicPr>
        <p:blipFill rotWithShape="1">
          <a:blip r:embed="rId4">
            <a:alphaModFix/>
          </a:blip>
          <a:srcRect b="0" l="0" r="0" t="0"/>
          <a:stretch/>
        </p:blipFill>
        <p:spPr>
          <a:xfrm>
            <a:off x="818481" y="3244314"/>
            <a:ext cx="316964" cy="244927"/>
          </a:xfrm>
          <a:prstGeom prst="rect">
            <a:avLst/>
          </a:prstGeom>
          <a:noFill/>
          <a:ln>
            <a:noFill/>
          </a:ln>
        </p:spPr>
      </p:pic>
      <p:pic>
        <p:nvPicPr>
          <p:cNvPr id="321" name="Google Shape;321;p24"/>
          <p:cNvPicPr preferRelativeResize="0"/>
          <p:nvPr/>
        </p:nvPicPr>
        <p:blipFill rotWithShape="1">
          <a:blip r:embed="rId4">
            <a:alphaModFix/>
          </a:blip>
          <a:srcRect b="0" l="0" r="0" t="0"/>
          <a:stretch/>
        </p:blipFill>
        <p:spPr>
          <a:xfrm>
            <a:off x="826802" y="3875505"/>
            <a:ext cx="316964" cy="244927"/>
          </a:xfrm>
          <a:prstGeom prst="rect">
            <a:avLst/>
          </a:prstGeom>
          <a:noFill/>
          <a:ln>
            <a:noFill/>
          </a:ln>
        </p:spPr>
      </p:pic>
      <p:pic>
        <p:nvPicPr>
          <p:cNvPr id="322" name="Google Shape;322;p24"/>
          <p:cNvPicPr preferRelativeResize="0"/>
          <p:nvPr/>
        </p:nvPicPr>
        <p:blipFill rotWithShape="1">
          <a:blip r:embed="rId4">
            <a:alphaModFix/>
          </a:blip>
          <a:srcRect b="0" l="0" r="0" t="0"/>
          <a:stretch/>
        </p:blipFill>
        <p:spPr>
          <a:xfrm>
            <a:off x="826802" y="4492266"/>
            <a:ext cx="316964" cy="2449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25"/>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29" name="Google Shape;329;p25"/>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330" name="Google Shape;330;p25"/>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Echt luisteren</a:t>
            </a:r>
            <a:endParaRPr b="0" i="0" sz="4200" u="none" cap="none" strike="noStrike">
              <a:solidFill>
                <a:schemeClr val="dk1"/>
              </a:solidFill>
              <a:latin typeface="Nunito Sans"/>
              <a:ea typeface="Nunito Sans"/>
              <a:cs typeface="Nunito Sans"/>
              <a:sym typeface="Nunito Sans"/>
            </a:endParaRPr>
          </a:p>
        </p:txBody>
      </p:sp>
      <p:pic>
        <p:nvPicPr>
          <p:cNvPr id="331" name="Google Shape;331;p25"/>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26"/>
          <p:cNvSpPr/>
          <p:nvPr/>
        </p:nvSpPr>
        <p:spPr>
          <a:xfrm>
            <a:off x="468144"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37" name="Google Shape;337;p26"/>
          <p:cNvSpPr/>
          <p:nvPr/>
        </p:nvSpPr>
        <p:spPr>
          <a:xfrm>
            <a:off x="468144"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38" name="Google Shape;338;p26"/>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339" name="Google Shape;339;p26"/>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340" name="Google Shape;340;p2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41" name="Google Shape;341;p26"/>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Rollenspel</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Wie is er afgelopen zomer in Nederland op vakantie geweest? </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Waar ben je geweest en hoe heb je dat ervaren? </a:t>
            </a:r>
            <a:endParaRPr b="0" i="0" sz="2800" u="none" cap="none" strike="noStrike">
              <a:solidFill>
                <a:srgbClr val="595959"/>
              </a:solidFill>
              <a:latin typeface="Nunito Sans"/>
              <a:ea typeface="Nunito Sans"/>
              <a:cs typeface="Nunito Sans"/>
              <a:sym typeface="Nunito Sans"/>
            </a:endParaRPr>
          </a:p>
        </p:txBody>
      </p:sp>
      <p:sp>
        <p:nvSpPr>
          <p:cNvPr id="342" name="Google Shape;342;p26"/>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Luisteren</a:t>
            </a:r>
            <a:endParaRPr b="0" i="0" u="none" cap="none" strike="noStrike">
              <a:solidFill>
                <a:schemeClr val="lt1"/>
              </a:solidFill>
            </a:endParaRPr>
          </a:p>
        </p:txBody>
      </p:sp>
      <p:pic>
        <p:nvPicPr>
          <p:cNvPr id="343" name="Google Shape;343;p26"/>
          <p:cNvPicPr preferRelativeResize="0"/>
          <p:nvPr/>
        </p:nvPicPr>
        <p:blipFill rotWithShape="1">
          <a:blip r:embed="rId4">
            <a:alphaModFix/>
          </a:blip>
          <a:srcRect b="0" l="0" r="0" t="0"/>
          <a:stretch/>
        </p:blipFill>
        <p:spPr>
          <a:xfrm>
            <a:off x="735498" y="4148224"/>
            <a:ext cx="447277" cy="447277"/>
          </a:xfrm>
          <a:prstGeom prst="rect">
            <a:avLst/>
          </a:prstGeom>
          <a:noFill/>
          <a:ln>
            <a:noFill/>
          </a:ln>
        </p:spPr>
      </p:pic>
      <p:pic>
        <p:nvPicPr>
          <p:cNvPr id="344" name="Google Shape;344;p26"/>
          <p:cNvPicPr preferRelativeResize="0"/>
          <p:nvPr/>
        </p:nvPicPr>
        <p:blipFill rotWithShape="1">
          <a:blip r:embed="rId4">
            <a:alphaModFix/>
          </a:blip>
          <a:srcRect b="0" l="0" r="0" t="0"/>
          <a:stretch/>
        </p:blipFill>
        <p:spPr>
          <a:xfrm>
            <a:off x="735497" y="4770653"/>
            <a:ext cx="447277" cy="4472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27"/>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351" name="Google Shape;351;p2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Luisterhouding</a:t>
            </a:r>
            <a:endParaRPr b="0" i="0" u="none" cap="none" strike="noStrike">
              <a:solidFill>
                <a:srgbClr val="057ABB"/>
              </a:solidFill>
            </a:endParaRPr>
          </a:p>
        </p:txBody>
      </p:sp>
      <p:sp>
        <p:nvSpPr>
          <p:cNvPr id="352" name="Google Shape;352;p27"/>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Ik: wat vind ik er van?</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p:txBody>
      </p:sp>
      <p:sp>
        <p:nvSpPr>
          <p:cNvPr id="353" name="Google Shape;353;p27"/>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354" name="Google Shape;354;p27"/>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355" name="Google Shape;355;p27"/>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Jij: wat bedoel jij precies?</a:t>
            </a:r>
            <a:endParaRPr/>
          </a:p>
        </p:txBody>
      </p:sp>
      <p:sp>
        <p:nvSpPr>
          <p:cNvPr id="356" name="Google Shape;356;p27"/>
          <p:cNvSpPr txBox="1"/>
          <p:nvPr/>
        </p:nvSpPr>
        <p:spPr>
          <a:xfrm>
            <a:off x="657347" y="1808296"/>
            <a:ext cx="532624" cy="697627"/>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73AC"/>
                </a:solidFill>
                <a:latin typeface="Nunito Sans"/>
                <a:ea typeface="Nunito Sans"/>
                <a:cs typeface="Nunito Sans"/>
                <a:sym typeface="Nunito Sans"/>
              </a:rPr>
              <a:t>1</a:t>
            </a:r>
            <a:endParaRPr b="0" i="0" sz="3000" u="none" cap="none" strike="noStrike">
              <a:solidFill>
                <a:schemeClr val="lt1"/>
              </a:solidFill>
              <a:latin typeface="Calibri"/>
              <a:ea typeface="Calibri"/>
              <a:cs typeface="Calibri"/>
              <a:sym typeface="Calibri"/>
            </a:endParaRPr>
          </a:p>
        </p:txBody>
      </p:sp>
      <p:sp>
        <p:nvSpPr>
          <p:cNvPr id="357" name="Google Shape;357;p27"/>
          <p:cNvSpPr txBox="1"/>
          <p:nvPr/>
        </p:nvSpPr>
        <p:spPr>
          <a:xfrm>
            <a:off x="657347" y="3052918"/>
            <a:ext cx="532624" cy="697627"/>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73AC"/>
                </a:solidFill>
                <a:latin typeface="Nunito Sans"/>
                <a:ea typeface="Nunito Sans"/>
                <a:cs typeface="Nunito Sans"/>
                <a:sym typeface="Nunito Sans"/>
              </a:rPr>
              <a:t>2</a:t>
            </a:r>
            <a:endParaRPr b="0" i="0" sz="3000" u="none" cap="none" strike="noStrike">
              <a:solidFill>
                <a:schemeClr val="lt1"/>
              </a:solidFill>
              <a:latin typeface="Calibri"/>
              <a:ea typeface="Calibri"/>
              <a:cs typeface="Calibri"/>
              <a:sym typeface="Calibri"/>
            </a:endParaRPr>
          </a:p>
        </p:txBody>
      </p:sp>
      <p:pic>
        <p:nvPicPr>
          <p:cNvPr id="358" name="Google Shape;358;p27"/>
          <p:cNvPicPr preferRelativeResize="0"/>
          <p:nvPr/>
        </p:nvPicPr>
        <p:blipFill rotWithShape="1">
          <a:blip r:embed="rId3">
            <a:alphaModFix/>
          </a:blip>
          <a:srcRect b="0" l="0" r="0" t="0"/>
          <a:stretch/>
        </p:blipFill>
        <p:spPr>
          <a:xfrm>
            <a:off x="9257344" y="2823676"/>
            <a:ext cx="1486426" cy="11561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28"/>
          <p:cNvSpPr/>
          <p:nvPr/>
        </p:nvSpPr>
        <p:spPr>
          <a:xfrm>
            <a:off x="468144"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64" name="Google Shape;364;p28"/>
          <p:cNvSpPr/>
          <p:nvPr/>
        </p:nvSpPr>
        <p:spPr>
          <a:xfrm>
            <a:off x="468144"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65" name="Google Shape;365;p28"/>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366" name="Google Shape;366;p28"/>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367" name="Google Shape;367;p28"/>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368" name="Google Shape;368;p2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69" name="Google Shape;369;p28"/>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is kenmerkend voor een 2</a:t>
            </a:r>
            <a:r>
              <a:rPr b="0" baseline="30000" i="0" lang="en-US" sz="2800" u="none" cap="none" strike="noStrike">
                <a:solidFill>
                  <a:srgbClr val="595959"/>
                </a:solidFill>
                <a:latin typeface="Nunito Sans"/>
                <a:ea typeface="Nunito Sans"/>
                <a:cs typeface="Nunito Sans"/>
                <a:sym typeface="Nunito Sans"/>
              </a:rPr>
              <a:t>e</a:t>
            </a:r>
            <a:r>
              <a:rPr b="0" i="0" lang="en-US" sz="2800" u="none" cap="none" strike="noStrike">
                <a:solidFill>
                  <a:srgbClr val="595959"/>
                </a:solidFill>
                <a:latin typeface="Nunito Sans"/>
                <a:ea typeface="Nunito Sans"/>
                <a:cs typeface="Nunito Sans"/>
                <a:sym typeface="Nunito Sans"/>
              </a:rPr>
              <a:t> luisterhouding luistert?</a:t>
            </a:r>
            <a:endParaRPr/>
          </a:p>
        </p:txBody>
      </p:sp>
      <p:sp>
        <p:nvSpPr>
          <p:cNvPr id="370" name="Google Shape;370;p28"/>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Luistergedrag</a:t>
            </a:r>
            <a:endParaRPr b="0" i="0" u="none" cap="none" strike="noStrike">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29"/>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77" name="Google Shape;377;p2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Luisterhouding</a:t>
            </a:r>
            <a:endParaRPr b="0" i="0" u="none" cap="none" strike="noStrike">
              <a:solidFill>
                <a:srgbClr val="057ABB"/>
              </a:solidFill>
            </a:endParaRPr>
          </a:p>
        </p:txBody>
      </p:sp>
      <p:sp>
        <p:nvSpPr>
          <p:cNvPr id="378" name="Google Shape;378;p29"/>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Wees oprecht nieuwsgierig</a:t>
            </a:r>
            <a:endParaRPr/>
          </a:p>
          <a:p>
            <a:pPr indent="0" lvl="0" marL="0" marR="0" rtl="0" algn="l">
              <a:lnSpc>
                <a:spcPct val="100000"/>
              </a:lnSpc>
              <a:spcBef>
                <a:spcPts val="0"/>
              </a:spcBef>
              <a:spcAft>
                <a:spcPts val="0"/>
              </a:spcAft>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Je hebt twee oren en één mond</a:t>
            </a:r>
            <a:endParaRPr/>
          </a:p>
          <a:p>
            <a:pPr indent="0" lvl="0" marL="0" marR="0" rtl="0" algn="l">
              <a:lnSpc>
                <a:spcPct val="100000"/>
              </a:lnSpc>
              <a:spcBef>
                <a:spcPts val="0"/>
              </a:spcBef>
              <a:spcAft>
                <a:spcPts val="0"/>
              </a:spcAft>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Stop met multi-tasken</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Heb geduld, vertraag</a:t>
            </a:r>
            <a:br>
              <a:rPr b="0" i="0" lang="en-US" sz="2800" u="none" cap="none" strike="noStrike">
                <a:solidFill>
                  <a:srgbClr val="595959"/>
                </a:solidFill>
                <a:latin typeface="Nunito Sans"/>
                <a:ea typeface="Nunito Sans"/>
                <a:cs typeface="Nunito Sans"/>
                <a:sym typeface="Nunito Sans"/>
              </a:rPr>
            </a:br>
            <a:endParaRPr b="0" i="0" sz="2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br>
              <a:rPr b="0" i="0" lang="en-US" sz="2800" u="none" cap="none" strike="noStrike">
                <a:solidFill>
                  <a:srgbClr val="595959"/>
                </a:solidFill>
                <a:latin typeface="Nunito Sans"/>
                <a:ea typeface="Nunito Sans"/>
                <a:cs typeface="Nunito Sans"/>
                <a:sym typeface="Nunito Sans"/>
              </a:rPr>
            </a:br>
            <a:endParaRPr b="0" i="0" sz="2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br>
              <a:rPr b="0" i="0" lang="en-US" sz="2800" u="none" cap="none" strike="noStrike">
                <a:solidFill>
                  <a:srgbClr val="595959"/>
                </a:solidFill>
                <a:latin typeface="Nunito Sans"/>
                <a:ea typeface="Nunito Sans"/>
                <a:cs typeface="Nunito Sans"/>
                <a:sym typeface="Nunito Sans"/>
              </a:rPr>
            </a:br>
            <a:endParaRPr b="0" i="0" sz="2800" u="none" cap="none" strike="noStrike">
              <a:solidFill>
                <a:srgbClr val="323232"/>
              </a:solidFill>
              <a:latin typeface="Nunito Sans"/>
              <a:ea typeface="Nunito Sans"/>
              <a:cs typeface="Nunito Sans"/>
              <a:sym typeface="Nunito Sans"/>
            </a:endParaRPr>
          </a:p>
        </p:txBody>
      </p:sp>
      <p:sp>
        <p:nvSpPr>
          <p:cNvPr id="379" name="Google Shape;379;p29"/>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380" name="Google Shape;380;p29"/>
          <p:cNvSpPr/>
          <p:nvPr/>
        </p:nvSpPr>
        <p:spPr>
          <a:xfrm>
            <a:off x="1314914" y="4127749"/>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81" name="Google Shape;381;p29"/>
          <p:cNvSpPr/>
          <p:nvPr/>
        </p:nvSpPr>
        <p:spPr>
          <a:xfrm>
            <a:off x="1314914" y="3073252"/>
            <a:ext cx="6883648"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p:txBody>
      </p:sp>
      <p:sp>
        <p:nvSpPr>
          <p:cNvPr id="382" name="Google Shape;382;p29"/>
          <p:cNvSpPr/>
          <p:nvPr/>
        </p:nvSpPr>
        <p:spPr>
          <a:xfrm>
            <a:off x="1314913" y="5268627"/>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pic>
        <p:nvPicPr>
          <p:cNvPr id="383" name="Google Shape;383;p29"/>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384" name="Google Shape;384;p29"/>
          <p:cNvPicPr preferRelativeResize="0"/>
          <p:nvPr/>
        </p:nvPicPr>
        <p:blipFill rotWithShape="1">
          <a:blip r:embed="rId3">
            <a:alphaModFix/>
          </a:blip>
          <a:srcRect b="0" l="0" r="0" t="0"/>
          <a:stretch/>
        </p:blipFill>
        <p:spPr>
          <a:xfrm>
            <a:off x="798745" y="2828325"/>
            <a:ext cx="316964" cy="244927"/>
          </a:xfrm>
          <a:prstGeom prst="rect">
            <a:avLst/>
          </a:prstGeom>
          <a:noFill/>
          <a:ln>
            <a:noFill/>
          </a:ln>
        </p:spPr>
      </p:pic>
      <p:pic>
        <p:nvPicPr>
          <p:cNvPr id="385" name="Google Shape;385;p29"/>
          <p:cNvPicPr preferRelativeResize="0"/>
          <p:nvPr/>
        </p:nvPicPr>
        <p:blipFill rotWithShape="1">
          <a:blip r:embed="rId3">
            <a:alphaModFix/>
          </a:blip>
          <a:srcRect b="0" l="0" r="0" t="0"/>
          <a:stretch/>
        </p:blipFill>
        <p:spPr>
          <a:xfrm>
            <a:off x="826802" y="3703284"/>
            <a:ext cx="316964" cy="244927"/>
          </a:xfrm>
          <a:prstGeom prst="rect">
            <a:avLst/>
          </a:prstGeom>
          <a:noFill/>
          <a:ln>
            <a:noFill/>
          </a:ln>
        </p:spPr>
      </p:pic>
      <p:pic>
        <p:nvPicPr>
          <p:cNvPr id="386" name="Google Shape;386;p29"/>
          <p:cNvPicPr preferRelativeResize="0"/>
          <p:nvPr/>
        </p:nvPicPr>
        <p:blipFill rotWithShape="1">
          <a:blip r:embed="rId3">
            <a:alphaModFix/>
          </a:blip>
          <a:srcRect b="0" l="0" r="0" t="0"/>
          <a:stretch/>
        </p:blipFill>
        <p:spPr>
          <a:xfrm>
            <a:off x="826802" y="4544705"/>
            <a:ext cx="316964" cy="244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3"/>
          <p:cNvSpPr/>
          <p:nvPr/>
        </p:nvSpPr>
        <p:spPr>
          <a:xfrm>
            <a:off x="468144" y="1215456"/>
            <a:ext cx="11334406"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8" name="Google Shape;58;p3"/>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13 minuten (plenair)</a:t>
            </a:r>
            <a:endParaRPr b="0" i="0" sz="2800" u="none" cap="none" strike="noStrike">
              <a:solidFill>
                <a:srgbClr val="595959"/>
              </a:solidFill>
              <a:latin typeface="Nunito Sans"/>
              <a:ea typeface="Nunito Sans"/>
              <a:cs typeface="Nunito Sans"/>
              <a:sym typeface="Nunito Sans"/>
            </a:endParaRPr>
          </a:p>
        </p:txBody>
      </p:sp>
      <p:pic>
        <p:nvPicPr>
          <p:cNvPr id="59" name="Google Shape;59;p3"/>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60" name="Google Shape;60;p3"/>
          <p:cNvSpPr/>
          <p:nvPr/>
        </p:nvSpPr>
        <p:spPr>
          <a:xfrm>
            <a:off x="468143" y="2976518"/>
            <a:ext cx="11334407"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61" name="Google Shape;61;p3"/>
          <p:cNvPicPr preferRelativeResize="0"/>
          <p:nvPr/>
        </p:nvPicPr>
        <p:blipFill rotWithShape="1">
          <a:blip r:embed="rId4">
            <a:alphaModFix/>
          </a:blip>
          <a:srcRect b="0" l="0" r="0" t="0"/>
          <a:stretch/>
        </p:blipFill>
        <p:spPr>
          <a:xfrm>
            <a:off x="735497" y="3511490"/>
            <a:ext cx="447277" cy="447277"/>
          </a:xfrm>
          <a:prstGeom prst="rect">
            <a:avLst/>
          </a:prstGeom>
          <a:noFill/>
          <a:ln>
            <a:noFill/>
          </a:ln>
        </p:spPr>
      </p:pic>
      <p:sp>
        <p:nvSpPr>
          <p:cNvPr id="62" name="Google Shape;62;p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3" name="Google Shape;63;p3"/>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is het ‘beste’ gesprek dat je ooit hebt gevoerd?</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maakte dat gesprek zo goed? </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p:txBody>
      </p:sp>
      <p:sp>
        <p:nvSpPr>
          <p:cNvPr id="64" name="Google Shape;64;p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Jouw ervaringen</a:t>
            </a:r>
            <a:endParaRPr b="0" i="0" u="none" cap="none" strike="noStrike">
              <a:solidFill>
                <a:schemeClr val="lt1"/>
              </a:solidFill>
            </a:endParaRPr>
          </a:p>
        </p:txBody>
      </p:sp>
      <p:pic>
        <p:nvPicPr>
          <p:cNvPr id="65" name="Google Shape;65;p3"/>
          <p:cNvPicPr preferRelativeResize="0"/>
          <p:nvPr/>
        </p:nvPicPr>
        <p:blipFill rotWithShape="1">
          <a:blip r:embed="rId4">
            <a:alphaModFix/>
          </a:blip>
          <a:srcRect b="0" l="0" r="0" t="0"/>
          <a:stretch/>
        </p:blipFill>
        <p:spPr>
          <a:xfrm>
            <a:off x="729551" y="4170582"/>
            <a:ext cx="447277" cy="4472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30"/>
          <p:cNvSpPr/>
          <p:nvPr/>
        </p:nvSpPr>
        <p:spPr>
          <a:xfrm>
            <a:off x="468144"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92" name="Google Shape;392;p30"/>
          <p:cNvSpPr/>
          <p:nvPr/>
        </p:nvSpPr>
        <p:spPr>
          <a:xfrm>
            <a:off x="468144"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93" name="Google Shape;393;p30"/>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394" name="Google Shape;394;p30"/>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395" name="Google Shape;395;p30"/>
          <p:cNvPicPr preferRelativeResize="0"/>
          <p:nvPr/>
        </p:nvPicPr>
        <p:blipFill rotWithShape="1">
          <a:blip r:embed="rId4">
            <a:alphaModFix/>
          </a:blip>
          <a:srcRect b="0" l="0" r="0" t="0"/>
          <a:stretch/>
        </p:blipFill>
        <p:spPr>
          <a:xfrm>
            <a:off x="735498" y="4184800"/>
            <a:ext cx="447277" cy="447277"/>
          </a:xfrm>
          <a:prstGeom prst="rect">
            <a:avLst/>
          </a:prstGeom>
          <a:noFill/>
          <a:ln>
            <a:noFill/>
          </a:ln>
        </p:spPr>
      </p:pic>
      <p:sp>
        <p:nvSpPr>
          <p:cNvPr id="396" name="Google Shape;396;p3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97" name="Google Shape;397;p30"/>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Trainer start een gesprek</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Ga met mij in gesprek vanuit de 2</a:t>
            </a:r>
            <a:r>
              <a:rPr b="0" baseline="30000" i="0" lang="en-US" sz="2800" u="none" cap="none" strike="noStrike">
                <a:solidFill>
                  <a:srgbClr val="595959"/>
                </a:solidFill>
                <a:latin typeface="Nunito Sans"/>
                <a:ea typeface="Nunito Sans"/>
                <a:cs typeface="Nunito Sans"/>
                <a:sym typeface="Nunito Sans"/>
              </a:rPr>
              <a:t>e</a:t>
            </a:r>
            <a:r>
              <a:rPr b="0" i="0" lang="en-US" sz="2800" u="none" cap="none" strike="noStrike">
                <a:solidFill>
                  <a:srgbClr val="595959"/>
                </a:solidFill>
                <a:latin typeface="Nunito Sans"/>
                <a:ea typeface="Nunito Sans"/>
                <a:cs typeface="Nunito Sans"/>
                <a:sym typeface="Nunito Sans"/>
              </a:rPr>
              <a:t> luisterhouding</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424242"/>
              </a:solidFill>
              <a:latin typeface="Nunito Sans"/>
              <a:ea typeface="Nunito Sans"/>
              <a:cs typeface="Nunito Sans"/>
              <a:sym typeface="Nunito Sans"/>
            </a:endParaRPr>
          </a:p>
        </p:txBody>
      </p:sp>
      <p:sp>
        <p:nvSpPr>
          <p:cNvPr id="398" name="Google Shape;398;p30"/>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Echt luisteren</a:t>
            </a:r>
            <a:endParaRPr b="0" i="0" u="none" cap="none" strike="noStrike">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31"/>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404" name="Google Shape;404;p31"/>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405" name="Google Shape;405;p31"/>
          <p:cNvPicPr preferRelativeResize="0"/>
          <p:nvPr/>
        </p:nvPicPr>
        <p:blipFill rotWithShape="1">
          <a:blip r:embed="rId3">
            <a:alphaModFix/>
          </a:blip>
          <a:srcRect b="0" l="0" r="0" t="0"/>
          <a:stretch/>
        </p:blipFill>
        <p:spPr>
          <a:xfrm>
            <a:off x="9177032" y="2543252"/>
            <a:ext cx="1647050" cy="1647050"/>
          </a:xfrm>
          <a:prstGeom prst="rect">
            <a:avLst/>
          </a:prstGeom>
          <a:noFill/>
          <a:ln>
            <a:noFill/>
          </a:ln>
        </p:spPr>
      </p:pic>
      <p:sp>
        <p:nvSpPr>
          <p:cNvPr id="406" name="Google Shape;406;p31"/>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 welk gedrag wil jij nog verder groeien?</a:t>
            </a:r>
            <a:endParaRPr/>
          </a:p>
        </p:txBody>
      </p:sp>
      <p:sp>
        <p:nvSpPr>
          <p:cNvPr id="407" name="Google Shape;407;p3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8" name="Google Shape;408;p31"/>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Stel open vragen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Laat stiltes vallen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Laat de ander uitpraten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Benoem de emoties van de ander</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Vat samen wat de ander zegt</a:t>
            </a:r>
            <a:endParaRPr/>
          </a:p>
        </p:txBody>
      </p:sp>
      <p:pic>
        <p:nvPicPr>
          <p:cNvPr id="409" name="Google Shape;409;p31"/>
          <p:cNvPicPr preferRelativeResize="0"/>
          <p:nvPr/>
        </p:nvPicPr>
        <p:blipFill rotWithShape="1">
          <a:blip r:embed="rId4">
            <a:alphaModFix/>
          </a:blip>
          <a:srcRect b="0" l="0" r="0" t="0"/>
          <a:stretch/>
        </p:blipFill>
        <p:spPr>
          <a:xfrm>
            <a:off x="826802" y="1935078"/>
            <a:ext cx="316964" cy="244927"/>
          </a:xfrm>
          <a:prstGeom prst="rect">
            <a:avLst/>
          </a:prstGeom>
          <a:noFill/>
          <a:ln>
            <a:noFill/>
          </a:ln>
        </p:spPr>
      </p:pic>
      <p:pic>
        <p:nvPicPr>
          <p:cNvPr id="410" name="Google Shape;410;p31"/>
          <p:cNvPicPr preferRelativeResize="0"/>
          <p:nvPr/>
        </p:nvPicPr>
        <p:blipFill rotWithShape="1">
          <a:blip r:embed="rId4">
            <a:alphaModFix/>
          </a:blip>
          <a:srcRect b="0" l="0" r="0" t="0"/>
          <a:stretch/>
        </p:blipFill>
        <p:spPr>
          <a:xfrm>
            <a:off x="818481" y="2589696"/>
            <a:ext cx="316964" cy="244927"/>
          </a:xfrm>
          <a:prstGeom prst="rect">
            <a:avLst/>
          </a:prstGeom>
          <a:noFill/>
          <a:ln>
            <a:noFill/>
          </a:ln>
        </p:spPr>
      </p:pic>
      <p:pic>
        <p:nvPicPr>
          <p:cNvPr id="411" name="Google Shape;411;p31"/>
          <p:cNvPicPr preferRelativeResize="0"/>
          <p:nvPr/>
        </p:nvPicPr>
        <p:blipFill rotWithShape="1">
          <a:blip r:embed="rId4">
            <a:alphaModFix/>
          </a:blip>
          <a:srcRect b="0" l="0" r="0" t="0"/>
          <a:stretch/>
        </p:blipFill>
        <p:spPr>
          <a:xfrm>
            <a:off x="818481" y="3244314"/>
            <a:ext cx="316964" cy="244927"/>
          </a:xfrm>
          <a:prstGeom prst="rect">
            <a:avLst/>
          </a:prstGeom>
          <a:noFill/>
          <a:ln>
            <a:noFill/>
          </a:ln>
        </p:spPr>
      </p:pic>
      <p:pic>
        <p:nvPicPr>
          <p:cNvPr id="412" name="Google Shape;412;p31"/>
          <p:cNvPicPr preferRelativeResize="0"/>
          <p:nvPr/>
        </p:nvPicPr>
        <p:blipFill rotWithShape="1">
          <a:blip r:embed="rId4">
            <a:alphaModFix/>
          </a:blip>
          <a:srcRect b="0" l="0" r="0" t="0"/>
          <a:stretch/>
        </p:blipFill>
        <p:spPr>
          <a:xfrm>
            <a:off x="826802" y="3875505"/>
            <a:ext cx="316964" cy="244927"/>
          </a:xfrm>
          <a:prstGeom prst="rect">
            <a:avLst/>
          </a:prstGeom>
          <a:noFill/>
          <a:ln>
            <a:noFill/>
          </a:ln>
        </p:spPr>
      </p:pic>
      <p:pic>
        <p:nvPicPr>
          <p:cNvPr id="413" name="Google Shape;413;p31"/>
          <p:cNvPicPr preferRelativeResize="0"/>
          <p:nvPr/>
        </p:nvPicPr>
        <p:blipFill rotWithShape="1">
          <a:blip r:embed="rId4">
            <a:alphaModFix/>
          </a:blip>
          <a:srcRect b="0" l="0" r="0" t="0"/>
          <a:stretch/>
        </p:blipFill>
        <p:spPr>
          <a:xfrm>
            <a:off x="826802" y="4492266"/>
            <a:ext cx="316964" cy="2449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p32"/>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420" name="Google Shape;420;p32"/>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421" name="Google Shape;421;p32"/>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Pauze</a:t>
            </a:r>
            <a:endParaRPr b="0" i="0" sz="4200" u="none" cap="none" strike="noStrike">
              <a:solidFill>
                <a:schemeClr val="dk1"/>
              </a:solidFill>
              <a:latin typeface="Nunito Sans"/>
              <a:ea typeface="Nunito Sans"/>
              <a:cs typeface="Nunito Sans"/>
              <a:sym typeface="Nunito Sans"/>
            </a:endParaRPr>
          </a:p>
        </p:txBody>
      </p:sp>
      <p:pic>
        <p:nvPicPr>
          <p:cNvPr id="422" name="Google Shape;422;p32"/>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33"/>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429" name="Google Shape;429;p33"/>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430" name="Google Shape;430;p33"/>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Scherp doorvragen</a:t>
            </a:r>
            <a:endParaRPr b="0" i="0" sz="4200" u="none" cap="none" strike="noStrike">
              <a:solidFill>
                <a:schemeClr val="dk1"/>
              </a:solidFill>
              <a:latin typeface="Nunito Sans"/>
              <a:ea typeface="Nunito Sans"/>
              <a:cs typeface="Nunito Sans"/>
              <a:sym typeface="Nunito Sans"/>
            </a:endParaRPr>
          </a:p>
        </p:txBody>
      </p:sp>
      <p:pic>
        <p:nvPicPr>
          <p:cNvPr id="431" name="Google Shape;431;p33"/>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p34"/>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37" name="Google Shape;437;p34"/>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8 minuten (plenair)</a:t>
            </a:r>
            <a:endParaRPr b="0" i="0" sz="2800" u="none" cap="none" strike="noStrike">
              <a:solidFill>
                <a:srgbClr val="595959"/>
              </a:solidFill>
              <a:latin typeface="Nunito Sans"/>
              <a:ea typeface="Nunito Sans"/>
              <a:cs typeface="Nunito Sans"/>
              <a:sym typeface="Nunito Sans"/>
            </a:endParaRPr>
          </a:p>
        </p:txBody>
      </p:sp>
      <p:pic>
        <p:nvPicPr>
          <p:cNvPr id="438" name="Google Shape;438;p34"/>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439" name="Google Shape;439;p34"/>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440" name="Google Shape;440;p34"/>
          <p:cNvPicPr preferRelativeResize="0"/>
          <p:nvPr/>
        </p:nvPicPr>
        <p:blipFill rotWithShape="1">
          <a:blip r:embed="rId4">
            <a:alphaModFix/>
          </a:blip>
          <a:srcRect b="0" l="0" r="0" t="0"/>
          <a:stretch/>
        </p:blipFill>
        <p:spPr>
          <a:xfrm>
            <a:off x="644271" y="5272601"/>
            <a:ext cx="447277" cy="447277"/>
          </a:xfrm>
          <a:prstGeom prst="rect">
            <a:avLst/>
          </a:prstGeom>
          <a:noFill/>
          <a:ln>
            <a:noFill/>
          </a:ln>
        </p:spPr>
      </p:pic>
      <p:sp>
        <p:nvSpPr>
          <p:cNvPr id="441" name="Google Shape;441;p3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42" name="Google Shape;442;p34"/>
          <p:cNvSpPr/>
          <p:nvPr/>
        </p:nvSpPr>
        <p:spPr>
          <a:xfrm>
            <a:off x="1267676" y="3142074"/>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Eén van je medewerkers zegt tegen je:</a:t>
            </a:r>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200"/>
              <a:buFont typeface="Arial"/>
              <a:buNone/>
            </a:pPr>
            <a:r>
              <a:rPr b="0" i="1" lang="en-US" sz="2200" u="none" cap="none" strike="noStrike">
                <a:solidFill>
                  <a:srgbClr val="595959"/>
                </a:solidFill>
                <a:latin typeface="Nunito Sans"/>
                <a:ea typeface="Nunito Sans"/>
                <a:cs typeface="Nunito Sans"/>
                <a:sym typeface="Nunito Sans"/>
              </a:rPr>
              <a:t>‘Ik kan nooit meer met Pieter samenwerken, want hij speelt met mijn vertrouwen, en daar mag je nooit mee spelen.’</a:t>
            </a:r>
            <a:endParaRPr/>
          </a:p>
          <a:p>
            <a:pPr indent="0" lvl="0" marL="0" marR="0" rtl="0" algn="l">
              <a:lnSpc>
                <a:spcPct val="100000"/>
              </a:lnSpc>
              <a:spcBef>
                <a:spcPts val="0"/>
              </a:spcBef>
              <a:spcAft>
                <a:spcPts val="0"/>
              </a:spcAft>
              <a:buClr>
                <a:srgbClr val="000000"/>
              </a:buClr>
              <a:buSzPts val="2200"/>
              <a:buFont typeface="Arial"/>
              <a:buNone/>
            </a:pPr>
            <a:r>
              <a:t/>
            </a:r>
            <a:endParaRPr b="0" i="1" sz="22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doe je?</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424242"/>
              </a:solidFill>
              <a:latin typeface="Nunito Sans"/>
              <a:ea typeface="Nunito Sans"/>
              <a:cs typeface="Nunito Sans"/>
              <a:sym typeface="Nunito Sans"/>
            </a:endParaRPr>
          </a:p>
        </p:txBody>
      </p:sp>
      <p:sp>
        <p:nvSpPr>
          <p:cNvPr id="443" name="Google Shape;443;p34"/>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Oefening</a:t>
            </a:r>
            <a:endParaRPr b="0" i="0" u="none" cap="none" strike="noStrike">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7" name="Shape 447"/>
        <p:cNvGrpSpPr/>
        <p:nvPr/>
      </p:nvGrpSpPr>
      <p:grpSpPr>
        <a:xfrm>
          <a:off x="0" y="0"/>
          <a:ext cx="0" cy="0"/>
          <a:chOff x="0" y="0"/>
          <a:chExt cx="0" cy="0"/>
        </a:xfrm>
      </p:grpSpPr>
      <p:sp>
        <p:nvSpPr>
          <p:cNvPr id="448" name="Google Shape;448;p35"/>
          <p:cNvSpPr/>
          <p:nvPr/>
        </p:nvSpPr>
        <p:spPr>
          <a:xfrm>
            <a:off x="373109" y="1215456"/>
            <a:ext cx="11000409"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49" name="Google Shape;449;p3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Aannames</a:t>
            </a:r>
            <a:endParaRPr b="0" i="0" sz="4400" u="none" cap="none" strike="noStrike">
              <a:solidFill>
                <a:schemeClr val="lt1"/>
              </a:solidFill>
              <a:latin typeface="Calibri"/>
              <a:ea typeface="Calibri"/>
              <a:cs typeface="Calibri"/>
              <a:sym typeface="Calibri"/>
            </a:endParaRPr>
          </a:p>
        </p:txBody>
      </p:sp>
      <p:sp>
        <p:nvSpPr>
          <p:cNvPr id="450" name="Google Shape;450;p3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51" name="Google Shape;451;p35"/>
          <p:cNvSpPr/>
          <p:nvPr/>
        </p:nvSpPr>
        <p:spPr>
          <a:xfrm>
            <a:off x="1252982" y="1620561"/>
            <a:ext cx="9831578"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Je werkt samen met Pieter</a:t>
            </a:r>
            <a:endParaRPr/>
          </a:p>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Je denkt te weten wat ‘vertrouwen’ betekent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vindt vertrouwen in een samenwerking belangrijk</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denkt zwart-wit: ‘nooit’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weet wat anderen wel en niet mogen doen: ‘mag je nooit’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meent dat ‘spelen met vertrouwen’ een bewuste actie is</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p:txBody>
      </p:sp>
      <p:pic>
        <p:nvPicPr>
          <p:cNvPr id="452" name="Google Shape;452;p35"/>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453" name="Google Shape;453;p35"/>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pic>
        <p:nvPicPr>
          <p:cNvPr id="454" name="Google Shape;454;p35"/>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455" name="Google Shape;455;p35"/>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456" name="Google Shape;456;p35"/>
          <p:cNvPicPr preferRelativeResize="0"/>
          <p:nvPr/>
        </p:nvPicPr>
        <p:blipFill rotWithShape="1">
          <a:blip r:embed="rId3">
            <a:alphaModFix/>
          </a:blip>
          <a:srcRect b="0" l="0" r="0" t="0"/>
          <a:stretch/>
        </p:blipFill>
        <p:spPr>
          <a:xfrm>
            <a:off x="826802" y="4492266"/>
            <a:ext cx="316964" cy="244927"/>
          </a:xfrm>
          <a:prstGeom prst="rect">
            <a:avLst/>
          </a:prstGeom>
          <a:noFill/>
          <a:ln>
            <a:noFill/>
          </a:ln>
        </p:spPr>
      </p:pic>
      <p:pic>
        <p:nvPicPr>
          <p:cNvPr id="457" name="Google Shape;457;p35"/>
          <p:cNvPicPr preferRelativeResize="0"/>
          <p:nvPr/>
        </p:nvPicPr>
        <p:blipFill rotWithShape="1">
          <a:blip r:embed="rId3">
            <a:alphaModFix/>
          </a:blip>
          <a:srcRect b="0" l="0" r="0" t="0"/>
          <a:stretch/>
        </p:blipFill>
        <p:spPr>
          <a:xfrm>
            <a:off x="818481" y="5109027"/>
            <a:ext cx="316964" cy="2449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36"/>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464" name="Google Shape;464;p36"/>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Aannames gebruiken</a:t>
            </a:r>
            <a:endParaRPr b="0" i="0" u="none" cap="none" strike="noStrike">
              <a:solidFill>
                <a:srgbClr val="057ABB"/>
              </a:solidFill>
            </a:endParaRPr>
          </a:p>
        </p:txBody>
      </p:sp>
      <p:sp>
        <p:nvSpPr>
          <p:cNvPr id="465" name="Google Shape;465;p36"/>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Als we luisteren hebben we aannames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Herken deze aannames</a:t>
            </a:r>
            <a:endParaRPr/>
          </a:p>
          <a:p>
            <a:pPr indent="0" lvl="0" marL="0" marR="0" rtl="0" algn="l">
              <a:lnSpc>
                <a:spcPct val="100000"/>
              </a:lnSpc>
              <a:spcBef>
                <a:spcPts val="0"/>
              </a:spcBef>
              <a:spcAft>
                <a:spcPts val="0"/>
              </a:spcAft>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Stel vragen over deze aannames</a:t>
            </a:r>
            <a:endParaRPr/>
          </a:p>
          <a:p>
            <a:pPr indent="0" lvl="0" marL="0" marR="0" rtl="0" algn="l">
              <a:lnSpc>
                <a:spcPct val="100000"/>
              </a:lnSpc>
              <a:spcBef>
                <a:spcPts val="0"/>
              </a:spcBef>
              <a:spcAft>
                <a:spcPts val="0"/>
              </a:spcAft>
              <a:buNone/>
            </a:pPr>
            <a:br>
              <a:rPr b="0" i="0" lang="en-US" sz="2800" u="none" cap="none" strike="noStrike">
                <a:solidFill>
                  <a:srgbClr val="595959"/>
                </a:solidFill>
                <a:latin typeface="Nunito Sans"/>
                <a:ea typeface="Nunito Sans"/>
                <a:cs typeface="Nunito Sans"/>
                <a:sym typeface="Nunito Sans"/>
              </a:rPr>
            </a:br>
            <a:endParaRPr b="0" i="0" sz="28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br>
              <a:rPr b="0" i="0" lang="en-US" sz="2800" u="none" cap="none" strike="noStrike">
                <a:solidFill>
                  <a:srgbClr val="595959"/>
                </a:solidFill>
                <a:latin typeface="Nunito Sans"/>
                <a:ea typeface="Nunito Sans"/>
                <a:cs typeface="Nunito Sans"/>
                <a:sym typeface="Nunito Sans"/>
              </a:rPr>
            </a:br>
            <a:endParaRPr b="0" i="0" sz="2800" u="none" cap="none" strike="noStrike">
              <a:solidFill>
                <a:srgbClr val="323232"/>
              </a:solidFill>
              <a:latin typeface="Nunito Sans"/>
              <a:ea typeface="Nunito Sans"/>
              <a:cs typeface="Nunito Sans"/>
              <a:sym typeface="Nunito Sans"/>
            </a:endParaRPr>
          </a:p>
        </p:txBody>
      </p:sp>
      <p:sp>
        <p:nvSpPr>
          <p:cNvPr id="466" name="Google Shape;466;p36"/>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467" name="Google Shape;467;p36"/>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468" name="Google Shape;468;p36"/>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469" name="Google Shape;469;p36"/>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470" name="Google Shape;470;p36"/>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471" name="Google Shape;471;p36"/>
          <p:cNvPicPr preferRelativeResize="0"/>
          <p:nvPr/>
        </p:nvPicPr>
        <p:blipFill rotWithShape="1">
          <a:blip r:embed="rId4">
            <a:alphaModFix/>
          </a:blip>
          <a:srcRect b="0" l="0" r="0" t="0"/>
          <a:stretch/>
        </p:blipFill>
        <p:spPr>
          <a:xfrm>
            <a:off x="9252516" y="2491056"/>
            <a:ext cx="1848300" cy="17612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5" name="Shape 475"/>
        <p:cNvGrpSpPr/>
        <p:nvPr/>
      </p:nvGrpSpPr>
      <p:grpSpPr>
        <a:xfrm>
          <a:off x="0" y="0"/>
          <a:ext cx="0" cy="0"/>
          <a:chOff x="0" y="0"/>
          <a:chExt cx="0" cy="0"/>
        </a:xfrm>
      </p:grpSpPr>
      <p:sp>
        <p:nvSpPr>
          <p:cNvPr id="476" name="Google Shape;476;p37"/>
          <p:cNvSpPr/>
          <p:nvPr/>
        </p:nvSpPr>
        <p:spPr>
          <a:xfrm>
            <a:off x="373109" y="1215456"/>
            <a:ext cx="11000409"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77" name="Google Shape;477;p37"/>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Scherp doorvragen</a:t>
            </a:r>
            <a:endParaRPr b="0" i="0" sz="4400" u="none" cap="none" strike="noStrike">
              <a:solidFill>
                <a:schemeClr val="lt1"/>
              </a:solidFill>
              <a:latin typeface="Calibri"/>
              <a:ea typeface="Calibri"/>
              <a:cs typeface="Calibri"/>
              <a:sym typeface="Calibri"/>
            </a:endParaRPr>
          </a:p>
        </p:txBody>
      </p:sp>
      <p:sp>
        <p:nvSpPr>
          <p:cNvPr id="478" name="Google Shape;478;p3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79" name="Google Shape;479;p37"/>
          <p:cNvSpPr/>
          <p:nvPr/>
        </p:nvSpPr>
        <p:spPr>
          <a:xfrm>
            <a:off x="1179806" y="1433914"/>
            <a:ext cx="9831578"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1700" u="none" cap="none" strike="noStrike">
                <a:solidFill>
                  <a:srgbClr val="595959"/>
                </a:solidFill>
                <a:latin typeface="Nunito Sans"/>
                <a:ea typeface="Nunito Sans"/>
                <a:cs typeface="Nunito Sans"/>
                <a:sym typeface="Nunito Sans"/>
              </a:rPr>
              <a:t>Wat betekent een samenwerking voor jou? </a:t>
            </a:r>
            <a:endParaRPr/>
          </a:p>
          <a:p>
            <a:pPr indent="0" lvl="0" marL="0" marR="0" rtl="0" algn="l">
              <a:lnSpc>
                <a:spcPct val="150000"/>
              </a:lnSpc>
              <a:spcBef>
                <a:spcPts val="0"/>
              </a:spcBef>
              <a:spcAft>
                <a:spcPts val="0"/>
              </a:spcAft>
              <a:buNone/>
            </a:pPr>
            <a:r>
              <a:rPr b="0" i="0" lang="en-US" sz="1700" u="none" cap="none" strike="noStrike">
                <a:solidFill>
                  <a:srgbClr val="595959"/>
                </a:solidFill>
                <a:latin typeface="Nunito Sans"/>
                <a:ea typeface="Nunito Sans"/>
                <a:cs typeface="Nunito Sans"/>
                <a:sym typeface="Nunito Sans"/>
              </a:rPr>
              <a:t>Wat maakt een samenwerking goed voor jou? </a:t>
            </a:r>
            <a:endParaRPr/>
          </a:p>
          <a:p>
            <a:pPr indent="0" lvl="0" marL="0" marR="0" rtl="0" algn="l">
              <a:lnSpc>
                <a:spcPct val="150000"/>
              </a:lnSpc>
              <a:spcBef>
                <a:spcPts val="0"/>
              </a:spcBef>
              <a:spcAft>
                <a:spcPts val="0"/>
              </a:spcAft>
              <a:buClr>
                <a:srgbClr val="000000"/>
              </a:buClr>
              <a:buSzPts val="1700"/>
              <a:buFont typeface="Arial"/>
              <a:buNone/>
            </a:pPr>
            <a:r>
              <a:rPr b="0" i="0" lang="en-US" sz="1700" u="none" cap="none" strike="noStrike">
                <a:solidFill>
                  <a:srgbClr val="595959"/>
                </a:solidFill>
                <a:latin typeface="Nunito Sans"/>
                <a:ea typeface="Nunito Sans"/>
                <a:cs typeface="Nunito Sans"/>
                <a:sym typeface="Nunito Sans"/>
              </a:rPr>
              <a:t>Wat maakt vertrouwen zo belangrijk in een samenwerking? </a:t>
            </a:r>
            <a:endParaRPr/>
          </a:p>
          <a:p>
            <a:pPr indent="0" lvl="0" marL="0" marR="0" rtl="0" algn="l">
              <a:lnSpc>
                <a:spcPct val="150000"/>
              </a:lnSpc>
              <a:spcBef>
                <a:spcPts val="0"/>
              </a:spcBef>
              <a:spcAft>
                <a:spcPts val="0"/>
              </a:spcAft>
              <a:buNone/>
            </a:pPr>
            <a:r>
              <a:rPr b="0" i="0" lang="en-US" sz="1700" u="none" cap="none" strike="noStrike">
                <a:solidFill>
                  <a:srgbClr val="595959"/>
                </a:solidFill>
                <a:latin typeface="Nunito Sans"/>
                <a:ea typeface="Nunito Sans"/>
                <a:cs typeface="Nunito Sans"/>
                <a:sym typeface="Nunito Sans"/>
              </a:rPr>
              <a:t>Hoe weet je dat er vertrouwen is in een samenwerking? </a:t>
            </a:r>
            <a:endParaRPr/>
          </a:p>
          <a:p>
            <a:pPr indent="0" lvl="0" marL="0" marR="0" rtl="0" algn="l">
              <a:lnSpc>
                <a:spcPct val="150000"/>
              </a:lnSpc>
              <a:spcBef>
                <a:spcPts val="0"/>
              </a:spcBef>
              <a:spcAft>
                <a:spcPts val="0"/>
              </a:spcAft>
              <a:buNone/>
            </a:pPr>
            <a:r>
              <a:rPr b="0" i="0" lang="en-US" sz="1700" u="none" cap="none" strike="noStrike">
                <a:solidFill>
                  <a:srgbClr val="595959"/>
                </a:solidFill>
                <a:latin typeface="Nunito Sans"/>
                <a:ea typeface="Nunito Sans"/>
                <a:cs typeface="Nunito Sans"/>
                <a:sym typeface="Nunito Sans"/>
              </a:rPr>
              <a:t>Wanneer vertrouw je iemand? </a:t>
            </a:r>
            <a:endParaRPr/>
          </a:p>
          <a:p>
            <a:pPr indent="0" lvl="0" marL="0" marR="0" rtl="0" algn="l">
              <a:lnSpc>
                <a:spcPct val="150000"/>
              </a:lnSpc>
              <a:spcBef>
                <a:spcPts val="0"/>
              </a:spcBef>
              <a:spcAft>
                <a:spcPts val="0"/>
              </a:spcAft>
              <a:buNone/>
            </a:pPr>
            <a:r>
              <a:rPr b="0" i="0" lang="en-US" sz="1700" u="none" cap="none" strike="noStrike">
                <a:solidFill>
                  <a:srgbClr val="595959"/>
                </a:solidFill>
                <a:latin typeface="Nunito Sans"/>
                <a:ea typeface="Nunito Sans"/>
                <a:cs typeface="Nunito Sans"/>
                <a:sym typeface="Nunito Sans"/>
              </a:rPr>
              <a:t>Wat bedoel je als je het hebt over spelen met vertrouwen? </a:t>
            </a:r>
            <a:endParaRPr/>
          </a:p>
          <a:p>
            <a:pPr indent="0" lvl="0" marL="0" marR="0" rtl="0" algn="l">
              <a:lnSpc>
                <a:spcPct val="150000"/>
              </a:lnSpc>
              <a:spcBef>
                <a:spcPts val="0"/>
              </a:spcBef>
              <a:spcAft>
                <a:spcPts val="0"/>
              </a:spcAft>
              <a:buNone/>
            </a:pPr>
            <a:r>
              <a:rPr b="0" i="0" lang="en-US" sz="1700" u="none" cap="none" strike="noStrike">
                <a:solidFill>
                  <a:srgbClr val="595959"/>
                </a:solidFill>
                <a:latin typeface="Nunito Sans"/>
                <a:ea typeface="Nunito Sans"/>
                <a:cs typeface="Nunito Sans"/>
                <a:sym typeface="Nunito Sans"/>
              </a:rPr>
              <a:t>Hoe weet je dat iemand speelt met vertrouwen? </a:t>
            </a:r>
            <a:endParaRPr/>
          </a:p>
          <a:p>
            <a:pPr indent="0" lvl="0" marL="0" marR="0" rtl="0" algn="l">
              <a:lnSpc>
                <a:spcPct val="150000"/>
              </a:lnSpc>
              <a:spcBef>
                <a:spcPts val="0"/>
              </a:spcBef>
              <a:spcAft>
                <a:spcPts val="0"/>
              </a:spcAft>
              <a:buClr>
                <a:srgbClr val="000000"/>
              </a:buClr>
              <a:buSzPts val="1700"/>
              <a:buFont typeface="Arial"/>
              <a:buNone/>
            </a:pPr>
            <a:r>
              <a:rPr b="0" i="0" lang="en-US" sz="1700" u="none" cap="none" strike="noStrike">
                <a:solidFill>
                  <a:srgbClr val="595959"/>
                </a:solidFill>
                <a:latin typeface="Nunito Sans"/>
                <a:ea typeface="Nunito Sans"/>
                <a:cs typeface="Nunito Sans"/>
                <a:sym typeface="Nunito Sans"/>
              </a:rPr>
              <a:t>Welke eventuele uitzonderingen zijn er (m.b.t. spelen met vertrouwen)? </a:t>
            </a:r>
            <a:endParaRPr/>
          </a:p>
          <a:p>
            <a:pPr indent="0" lvl="0" marL="0" marR="0" rtl="0" algn="l">
              <a:lnSpc>
                <a:spcPct val="150000"/>
              </a:lnSpc>
              <a:spcBef>
                <a:spcPts val="0"/>
              </a:spcBef>
              <a:spcAft>
                <a:spcPts val="0"/>
              </a:spcAft>
              <a:buClr>
                <a:srgbClr val="000000"/>
              </a:buClr>
              <a:buSzPts val="1700"/>
              <a:buFont typeface="Arial"/>
              <a:buNone/>
            </a:pPr>
            <a:r>
              <a:rPr b="0" i="0" lang="en-US" sz="1700" u="none" cap="none" strike="noStrike">
                <a:solidFill>
                  <a:srgbClr val="595959"/>
                </a:solidFill>
                <a:latin typeface="Nunito Sans"/>
                <a:ea typeface="Nunito Sans"/>
                <a:cs typeface="Nunito Sans"/>
                <a:sym typeface="Nunito Sans"/>
              </a:rPr>
              <a:t>Kun je per ongeluk spelen met iemands vertrouwen? </a:t>
            </a:r>
            <a:endParaRPr/>
          </a:p>
          <a:p>
            <a:pPr indent="0" lvl="0" marL="0" marR="0" rtl="0" algn="l">
              <a:lnSpc>
                <a:spcPct val="150000"/>
              </a:lnSpc>
              <a:spcBef>
                <a:spcPts val="0"/>
              </a:spcBef>
              <a:spcAft>
                <a:spcPts val="0"/>
              </a:spcAft>
              <a:buClr>
                <a:srgbClr val="000000"/>
              </a:buClr>
              <a:buSzPts val="1700"/>
              <a:buFont typeface="Arial"/>
              <a:buNone/>
            </a:pPr>
            <a:r>
              <a:rPr b="0" i="0" lang="en-US" sz="1700" u="none" cap="none" strike="noStrike">
                <a:solidFill>
                  <a:srgbClr val="595959"/>
                </a:solidFill>
                <a:latin typeface="Nunito Sans"/>
                <a:ea typeface="Nunito Sans"/>
                <a:cs typeface="Nunito Sans"/>
                <a:sym typeface="Nunito Sans"/>
              </a:rPr>
              <a:t>Is spelen met vertrouwen een bewuste actie? </a:t>
            </a:r>
            <a:endParaRPr/>
          </a:p>
        </p:txBody>
      </p:sp>
      <p:pic>
        <p:nvPicPr>
          <p:cNvPr id="480" name="Google Shape;480;p37"/>
          <p:cNvPicPr preferRelativeResize="0"/>
          <p:nvPr/>
        </p:nvPicPr>
        <p:blipFill rotWithShape="1">
          <a:blip r:embed="rId3">
            <a:alphaModFix/>
          </a:blip>
          <a:srcRect b="0" l="0" r="0" t="0"/>
          <a:stretch/>
        </p:blipFill>
        <p:spPr>
          <a:xfrm>
            <a:off x="817672" y="1612900"/>
            <a:ext cx="214598" cy="186105"/>
          </a:xfrm>
          <a:prstGeom prst="rect">
            <a:avLst/>
          </a:prstGeom>
          <a:noFill/>
          <a:ln>
            <a:noFill/>
          </a:ln>
        </p:spPr>
      </p:pic>
      <p:pic>
        <p:nvPicPr>
          <p:cNvPr id="481" name="Google Shape;481;p37"/>
          <p:cNvPicPr preferRelativeResize="0"/>
          <p:nvPr/>
        </p:nvPicPr>
        <p:blipFill rotWithShape="1">
          <a:blip r:embed="rId3">
            <a:alphaModFix/>
          </a:blip>
          <a:srcRect b="0" l="0" r="0" t="0"/>
          <a:stretch/>
        </p:blipFill>
        <p:spPr>
          <a:xfrm>
            <a:off x="817672" y="2010344"/>
            <a:ext cx="214598" cy="186105"/>
          </a:xfrm>
          <a:prstGeom prst="rect">
            <a:avLst/>
          </a:prstGeom>
          <a:noFill/>
          <a:ln>
            <a:noFill/>
          </a:ln>
        </p:spPr>
      </p:pic>
      <p:pic>
        <p:nvPicPr>
          <p:cNvPr id="482" name="Google Shape;482;p37"/>
          <p:cNvPicPr preferRelativeResize="0"/>
          <p:nvPr/>
        </p:nvPicPr>
        <p:blipFill rotWithShape="1">
          <a:blip r:embed="rId3">
            <a:alphaModFix/>
          </a:blip>
          <a:srcRect b="0" l="0" r="0" t="0"/>
          <a:stretch/>
        </p:blipFill>
        <p:spPr>
          <a:xfrm>
            <a:off x="817672" y="2407788"/>
            <a:ext cx="214598" cy="186105"/>
          </a:xfrm>
          <a:prstGeom prst="rect">
            <a:avLst/>
          </a:prstGeom>
          <a:noFill/>
          <a:ln>
            <a:noFill/>
          </a:ln>
        </p:spPr>
      </p:pic>
      <p:pic>
        <p:nvPicPr>
          <p:cNvPr id="483" name="Google Shape;483;p37"/>
          <p:cNvPicPr preferRelativeResize="0"/>
          <p:nvPr/>
        </p:nvPicPr>
        <p:blipFill rotWithShape="1">
          <a:blip r:embed="rId3">
            <a:alphaModFix/>
          </a:blip>
          <a:srcRect b="0" l="0" r="0" t="0"/>
          <a:stretch/>
        </p:blipFill>
        <p:spPr>
          <a:xfrm>
            <a:off x="817672" y="2779832"/>
            <a:ext cx="214598" cy="186105"/>
          </a:xfrm>
          <a:prstGeom prst="rect">
            <a:avLst/>
          </a:prstGeom>
          <a:noFill/>
          <a:ln>
            <a:noFill/>
          </a:ln>
        </p:spPr>
      </p:pic>
      <p:pic>
        <p:nvPicPr>
          <p:cNvPr id="484" name="Google Shape;484;p37"/>
          <p:cNvPicPr preferRelativeResize="0"/>
          <p:nvPr/>
        </p:nvPicPr>
        <p:blipFill rotWithShape="1">
          <a:blip r:embed="rId3">
            <a:alphaModFix/>
          </a:blip>
          <a:srcRect b="0" l="0" r="0" t="0"/>
          <a:stretch/>
        </p:blipFill>
        <p:spPr>
          <a:xfrm>
            <a:off x="817672" y="3177276"/>
            <a:ext cx="214598" cy="186105"/>
          </a:xfrm>
          <a:prstGeom prst="rect">
            <a:avLst/>
          </a:prstGeom>
          <a:noFill/>
          <a:ln>
            <a:noFill/>
          </a:ln>
        </p:spPr>
      </p:pic>
      <p:pic>
        <p:nvPicPr>
          <p:cNvPr id="485" name="Google Shape;485;p37"/>
          <p:cNvPicPr preferRelativeResize="0"/>
          <p:nvPr/>
        </p:nvPicPr>
        <p:blipFill rotWithShape="1">
          <a:blip r:embed="rId3">
            <a:alphaModFix/>
          </a:blip>
          <a:srcRect b="0" l="0" r="0" t="0"/>
          <a:stretch/>
        </p:blipFill>
        <p:spPr>
          <a:xfrm>
            <a:off x="817672" y="3574720"/>
            <a:ext cx="214598" cy="186105"/>
          </a:xfrm>
          <a:prstGeom prst="rect">
            <a:avLst/>
          </a:prstGeom>
          <a:noFill/>
          <a:ln>
            <a:noFill/>
          </a:ln>
        </p:spPr>
      </p:pic>
      <p:pic>
        <p:nvPicPr>
          <p:cNvPr id="486" name="Google Shape;486;p37"/>
          <p:cNvPicPr preferRelativeResize="0"/>
          <p:nvPr/>
        </p:nvPicPr>
        <p:blipFill rotWithShape="1">
          <a:blip r:embed="rId3">
            <a:alphaModFix/>
          </a:blip>
          <a:srcRect b="0" l="0" r="0" t="0"/>
          <a:stretch/>
        </p:blipFill>
        <p:spPr>
          <a:xfrm>
            <a:off x="815543" y="3959464"/>
            <a:ext cx="214598" cy="186105"/>
          </a:xfrm>
          <a:prstGeom prst="rect">
            <a:avLst/>
          </a:prstGeom>
          <a:noFill/>
          <a:ln>
            <a:noFill/>
          </a:ln>
        </p:spPr>
      </p:pic>
      <p:pic>
        <p:nvPicPr>
          <p:cNvPr id="487" name="Google Shape;487;p37"/>
          <p:cNvPicPr preferRelativeResize="0"/>
          <p:nvPr/>
        </p:nvPicPr>
        <p:blipFill rotWithShape="1">
          <a:blip r:embed="rId3">
            <a:alphaModFix/>
          </a:blip>
          <a:srcRect b="0" l="0" r="0" t="0"/>
          <a:stretch/>
        </p:blipFill>
        <p:spPr>
          <a:xfrm>
            <a:off x="817672" y="4356908"/>
            <a:ext cx="214598" cy="186105"/>
          </a:xfrm>
          <a:prstGeom prst="rect">
            <a:avLst/>
          </a:prstGeom>
          <a:noFill/>
          <a:ln>
            <a:noFill/>
          </a:ln>
        </p:spPr>
      </p:pic>
      <p:pic>
        <p:nvPicPr>
          <p:cNvPr id="488" name="Google Shape;488;p37"/>
          <p:cNvPicPr preferRelativeResize="0"/>
          <p:nvPr/>
        </p:nvPicPr>
        <p:blipFill rotWithShape="1">
          <a:blip r:embed="rId3">
            <a:alphaModFix/>
          </a:blip>
          <a:srcRect b="0" l="0" r="0" t="0"/>
          <a:stretch/>
        </p:blipFill>
        <p:spPr>
          <a:xfrm>
            <a:off x="817672" y="4741652"/>
            <a:ext cx="214598" cy="186105"/>
          </a:xfrm>
          <a:prstGeom prst="rect">
            <a:avLst/>
          </a:prstGeom>
          <a:noFill/>
          <a:ln>
            <a:noFill/>
          </a:ln>
        </p:spPr>
      </p:pic>
      <p:pic>
        <p:nvPicPr>
          <p:cNvPr id="489" name="Google Shape;489;p37"/>
          <p:cNvPicPr preferRelativeResize="0"/>
          <p:nvPr/>
        </p:nvPicPr>
        <p:blipFill rotWithShape="1">
          <a:blip r:embed="rId3">
            <a:alphaModFix/>
          </a:blip>
          <a:srcRect b="0" l="0" r="0" t="0"/>
          <a:stretch/>
        </p:blipFill>
        <p:spPr>
          <a:xfrm>
            <a:off x="817672" y="5113696"/>
            <a:ext cx="214598" cy="1861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3" name="Shape 493"/>
        <p:cNvGrpSpPr/>
        <p:nvPr/>
      </p:nvGrpSpPr>
      <p:grpSpPr>
        <a:xfrm>
          <a:off x="0" y="0"/>
          <a:ext cx="0" cy="0"/>
          <a:chOff x="0" y="0"/>
          <a:chExt cx="0" cy="0"/>
        </a:xfrm>
      </p:grpSpPr>
      <p:sp>
        <p:nvSpPr>
          <p:cNvPr id="494" name="Google Shape;494;p38"/>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95" name="Google Shape;495;p38"/>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496" name="Google Shape;496;p38"/>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497" name="Google Shape;497;p38"/>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498" name="Google Shape;498;p38"/>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499" name="Google Shape;499;p3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00" name="Google Shape;500;p38"/>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Welke soorten vragen zijn er?</a:t>
            </a:r>
            <a:endParaRPr/>
          </a:p>
        </p:txBody>
      </p:sp>
      <p:sp>
        <p:nvSpPr>
          <p:cNvPr id="501" name="Google Shape;501;p38"/>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Soorten vragen</a:t>
            </a:r>
            <a:endParaRPr b="0" i="0" u="none" cap="none" strike="noStrike">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6" name="Shape 506"/>
        <p:cNvGrpSpPr/>
        <p:nvPr/>
      </p:nvGrpSpPr>
      <p:grpSpPr>
        <a:xfrm>
          <a:off x="0" y="0"/>
          <a:ext cx="0" cy="0"/>
          <a:chOff x="0" y="0"/>
          <a:chExt cx="0" cy="0"/>
        </a:xfrm>
      </p:grpSpPr>
      <p:sp>
        <p:nvSpPr>
          <p:cNvPr id="507" name="Google Shape;507;p39"/>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508" name="Google Shape;508;p3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Soorten vragen</a:t>
            </a:r>
            <a:endParaRPr b="0" i="0" u="none" cap="none" strike="noStrike">
              <a:solidFill>
                <a:srgbClr val="057ABB"/>
              </a:solidFill>
            </a:endParaRPr>
          </a:p>
        </p:txBody>
      </p:sp>
      <p:sp>
        <p:nvSpPr>
          <p:cNvPr id="509" name="Google Shape;509;p39"/>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Open vragen</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Gesloten vragen</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Keuze vragen</a:t>
            </a:r>
            <a:endParaRPr/>
          </a:p>
          <a:p>
            <a:pPr indent="0" lvl="0" marL="0" marR="0" rtl="0" algn="l">
              <a:lnSpc>
                <a:spcPct val="100000"/>
              </a:lnSpc>
              <a:spcBef>
                <a:spcPts val="0"/>
              </a:spcBef>
              <a:spcAft>
                <a:spcPts val="0"/>
              </a:spcAft>
              <a:buNone/>
            </a:pPr>
            <a:r>
              <a:t/>
            </a:r>
            <a:endParaRPr b="0"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Sturende vragen</a:t>
            </a:r>
            <a:endParaRPr/>
          </a:p>
          <a:p>
            <a:pPr indent="0" lvl="0" marL="0" marR="0" rtl="0" algn="l">
              <a:lnSpc>
                <a:spcPct val="100000"/>
              </a:lnSpc>
              <a:spcBef>
                <a:spcPts val="0"/>
              </a:spcBef>
              <a:spcAft>
                <a:spcPts val="0"/>
              </a:spcAft>
              <a:buNone/>
            </a:pPr>
            <a:br>
              <a:rPr b="0" i="0" lang="en-US" sz="2100" u="none" cap="none" strike="noStrike">
                <a:solidFill>
                  <a:srgbClr val="595959"/>
                </a:solidFill>
                <a:latin typeface="Nunito Sans"/>
                <a:ea typeface="Nunito Sans"/>
                <a:cs typeface="Nunito Sans"/>
                <a:sym typeface="Nunito Sans"/>
              </a:rPr>
            </a:br>
            <a:r>
              <a:rPr b="0" i="0" lang="en-US" sz="2100" u="none" cap="none" strike="noStrike">
                <a:solidFill>
                  <a:srgbClr val="595959"/>
                </a:solidFill>
                <a:latin typeface="Nunito Sans"/>
                <a:ea typeface="Nunito Sans"/>
                <a:cs typeface="Nunito Sans"/>
                <a:sym typeface="Nunito Sans"/>
              </a:rPr>
              <a:t>Confronterende vragen</a:t>
            </a:r>
            <a:br>
              <a:rPr b="0" i="0" lang="en-US" sz="2100" u="none" cap="none" strike="noStrike">
                <a:solidFill>
                  <a:srgbClr val="595959"/>
                </a:solidFill>
                <a:latin typeface="Nunito Sans"/>
                <a:ea typeface="Nunito Sans"/>
                <a:cs typeface="Nunito Sans"/>
                <a:sym typeface="Nunito Sans"/>
              </a:rPr>
            </a:br>
            <a:endParaRPr b="0"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Provocerende vragen</a:t>
            </a:r>
            <a:endParaRPr/>
          </a:p>
          <a:p>
            <a:pPr indent="0" lvl="0" marL="0" marR="0" rtl="0" algn="l">
              <a:lnSpc>
                <a:spcPct val="100000"/>
              </a:lnSpc>
              <a:spcBef>
                <a:spcPts val="0"/>
              </a:spcBef>
              <a:spcAft>
                <a:spcPts val="0"/>
              </a:spcAft>
              <a:buNone/>
            </a:pPr>
            <a:r>
              <a:t/>
            </a:r>
            <a:endParaRPr b="0" i="0" sz="16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br>
              <a:rPr b="0" i="0" lang="en-US" sz="2100" u="none" cap="none" strike="noStrike">
                <a:solidFill>
                  <a:srgbClr val="595959"/>
                </a:solidFill>
                <a:latin typeface="Nunito Sans"/>
                <a:ea typeface="Nunito Sans"/>
                <a:cs typeface="Nunito Sans"/>
                <a:sym typeface="Nunito Sans"/>
              </a:rPr>
            </a:br>
            <a:endParaRPr b="0" i="0" sz="2100" u="none" cap="none" strike="noStrike">
              <a:solidFill>
                <a:srgbClr val="323232"/>
              </a:solidFill>
              <a:latin typeface="Nunito Sans"/>
              <a:ea typeface="Nunito Sans"/>
              <a:cs typeface="Nunito Sans"/>
              <a:sym typeface="Nunito Sans"/>
            </a:endParaRPr>
          </a:p>
        </p:txBody>
      </p:sp>
      <p:sp>
        <p:nvSpPr>
          <p:cNvPr id="510" name="Google Shape;510;p39"/>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511" name="Google Shape;511;p39"/>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512" name="Google Shape;512;p39"/>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513" name="Google Shape;513;p39"/>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pic>
        <p:nvPicPr>
          <p:cNvPr id="514" name="Google Shape;514;p39"/>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515" name="Google Shape;515;p39"/>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516" name="Google Shape;516;p39"/>
          <p:cNvPicPr preferRelativeResize="0"/>
          <p:nvPr/>
        </p:nvPicPr>
        <p:blipFill rotWithShape="1">
          <a:blip r:embed="rId3">
            <a:alphaModFix/>
          </a:blip>
          <a:srcRect b="0" l="0" r="0" t="0"/>
          <a:stretch/>
        </p:blipFill>
        <p:spPr>
          <a:xfrm>
            <a:off x="826802" y="4492266"/>
            <a:ext cx="316964" cy="244927"/>
          </a:xfrm>
          <a:prstGeom prst="rect">
            <a:avLst/>
          </a:prstGeom>
          <a:noFill/>
          <a:ln>
            <a:noFill/>
          </a:ln>
        </p:spPr>
      </p:pic>
      <p:pic>
        <p:nvPicPr>
          <p:cNvPr id="517" name="Google Shape;517;p39"/>
          <p:cNvPicPr preferRelativeResize="0"/>
          <p:nvPr/>
        </p:nvPicPr>
        <p:blipFill rotWithShape="1">
          <a:blip r:embed="rId3">
            <a:alphaModFix/>
          </a:blip>
          <a:srcRect b="0" l="0" r="0" t="0"/>
          <a:stretch/>
        </p:blipFill>
        <p:spPr>
          <a:xfrm>
            <a:off x="818481" y="5109027"/>
            <a:ext cx="316964" cy="244927"/>
          </a:xfrm>
          <a:prstGeom prst="rect">
            <a:avLst/>
          </a:prstGeom>
          <a:noFill/>
          <a:ln>
            <a:noFill/>
          </a:ln>
        </p:spPr>
      </p:pic>
      <p:pic>
        <p:nvPicPr>
          <p:cNvPr id="518" name="Google Shape;518;p39"/>
          <p:cNvPicPr preferRelativeResize="0"/>
          <p:nvPr/>
        </p:nvPicPr>
        <p:blipFill rotWithShape="1">
          <a:blip r:embed="rId4">
            <a:alphaModFix/>
          </a:blip>
          <a:srcRect b="0" l="0" r="0" t="0"/>
          <a:stretch/>
        </p:blipFill>
        <p:spPr>
          <a:xfrm>
            <a:off x="9252516" y="2491056"/>
            <a:ext cx="1848300" cy="17612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4"/>
          <p:cNvSpPr/>
          <p:nvPr/>
        </p:nvSpPr>
        <p:spPr>
          <a:xfrm>
            <a:off x="468144"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71" name="Google Shape;71;p4"/>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10 minuten (plenair)</a:t>
            </a:r>
            <a:endParaRPr b="0" i="0" sz="2800" u="none" cap="none" strike="noStrike">
              <a:solidFill>
                <a:srgbClr val="595959"/>
              </a:solidFill>
              <a:latin typeface="Nunito Sans"/>
              <a:ea typeface="Nunito Sans"/>
              <a:cs typeface="Nunito Sans"/>
              <a:sym typeface="Nunito Sans"/>
            </a:endParaRPr>
          </a:p>
        </p:txBody>
      </p:sp>
      <p:pic>
        <p:nvPicPr>
          <p:cNvPr id="72" name="Google Shape;72;p4"/>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73" name="Google Shape;73;p4"/>
          <p:cNvSpPr/>
          <p:nvPr/>
        </p:nvSpPr>
        <p:spPr>
          <a:xfrm>
            <a:off x="468144"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74" name="Google Shape;74;p4"/>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75" name="Google Shape;75;p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6" name="Google Shape;76;p4"/>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is de reden dat medewerkers veel gesprekken met hun leidinggevende niet als goed ervaren?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missen ze in deze gesprekken?</a:t>
            </a:r>
            <a:endParaRPr/>
          </a:p>
        </p:txBody>
      </p:sp>
      <p:sp>
        <p:nvSpPr>
          <p:cNvPr id="77" name="Google Shape;77;p4"/>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Ervaringen van medewerkers</a:t>
            </a:r>
            <a:endParaRPr b="0" i="0" u="none" cap="none" strike="noStrike">
              <a:solidFill>
                <a:schemeClr val="lt1"/>
              </a:solidFill>
            </a:endParaRPr>
          </a:p>
        </p:txBody>
      </p:sp>
      <p:pic>
        <p:nvPicPr>
          <p:cNvPr id="78" name="Google Shape;78;p4"/>
          <p:cNvPicPr preferRelativeResize="0"/>
          <p:nvPr/>
        </p:nvPicPr>
        <p:blipFill rotWithShape="1">
          <a:blip r:embed="rId4">
            <a:alphaModFix/>
          </a:blip>
          <a:srcRect b="0" l="0" r="0" t="0"/>
          <a:stretch/>
        </p:blipFill>
        <p:spPr>
          <a:xfrm>
            <a:off x="735498" y="4829674"/>
            <a:ext cx="447277" cy="4472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2" name="Shape 522"/>
        <p:cNvGrpSpPr/>
        <p:nvPr/>
      </p:nvGrpSpPr>
      <p:grpSpPr>
        <a:xfrm>
          <a:off x="0" y="0"/>
          <a:ext cx="0" cy="0"/>
          <a:chOff x="0" y="0"/>
          <a:chExt cx="0" cy="0"/>
        </a:xfrm>
      </p:grpSpPr>
      <p:sp>
        <p:nvSpPr>
          <p:cNvPr id="523" name="Google Shape;523;p40"/>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24" name="Google Shape;524;p40"/>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1 minuut (individueel) – 5 minuten (plenair)</a:t>
            </a:r>
            <a:endParaRPr b="0" i="0" sz="2800" u="none" cap="none" strike="noStrike">
              <a:solidFill>
                <a:srgbClr val="595959"/>
              </a:solidFill>
              <a:latin typeface="Nunito Sans"/>
              <a:ea typeface="Nunito Sans"/>
              <a:cs typeface="Nunito Sans"/>
              <a:sym typeface="Nunito Sans"/>
            </a:endParaRPr>
          </a:p>
        </p:txBody>
      </p:sp>
      <p:pic>
        <p:nvPicPr>
          <p:cNvPr id="525" name="Google Shape;525;p40"/>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526" name="Google Shape;526;p40"/>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527" name="Google Shape;527;p40"/>
          <p:cNvPicPr preferRelativeResize="0"/>
          <p:nvPr/>
        </p:nvPicPr>
        <p:blipFill rotWithShape="1">
          <a:blip r:embed="rId4">
            <a:alphaModFix/>
          </a:blip>
          <a:srcRect b="0" l="0" r="0" t="0"/>
          <a:stretch/>
        </p:blipFill>
        <p:spPr>
          <a:xfrm>
            <a:off x="820398" y="3961162"/>
            <a:ext cx="447277" cy="447277"/>
          </a:xfrm>
          <a:prstGeom prst="rect">
            <a:avLst/>
          </a:prstGeom>
          <a:noFill/>
          <a:ln>
            <a:noFill/>
          </a:ln>
        </p:spPr>
      </p:pic>
      <p:sp>
        <p:nvSpPr>
          <p:cNvPr id="528" name="Google Shape;528;p4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29" name="Google Shape;529;p40"/>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595959"/>
                </a:solidFill>
                <a:latin typeface="Nunito Sans"/>
                <a:ea typeface="Nunito Sans"/>
                <a:cs typeface="Nunito Sans"/>
                <a:sym typeface="Nunito Sans"/>
              </a:rPr>
              <a:t>Het overleg met je team verloopt wederom chaotisch. En daar baal je van. </a:t>
            </a:r>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595959"/>
                </a:solidFill>
                <a:latin typeface="Nunito Sans"/>
                <a:ea typeface="Nunito Sans"/>
                <a:cs typeface="Nunito Sans"/>
                <a:sym typeface="Nunito Sans"/>
              </a:rPr>
              <a:t>Welke vraag stel je aan je teamleden om hier wat aan te doen?</a:t>
            </a:r>
            <a:endParaRPr/>
          </a:p>
        </p:txBody>
      </p:sp>
      <p:sp>
        <p:nvSpPr>
          <p:cNvPr id="530" name="Google Shape;530;p40"/>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Oefening</a:t>
            </a:r>
            <a:endParaRPr b="0" i="0" u="none" cap="none" strike="noStrike">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5" name="Shape 535"/>
        <p:cNvGrpSpPr/>
        <p:nvPr/>
      </p:nvGrpSpPr>
      <p:grpSpPr>
        <a:xfrm>
          <a:off x="0" y="0"/>
          <a:ext cx="0" cy="0"/>
          <a:chOff x="0" y="0"/>
          <a:chExt cx="0" cy="0"/>
        </a:xfrm>
      </p:grpSpPr>
      <p:sp>
        <p:nvSpPr>
          <p:cNvPr id="536" name="Google Shape;536;p41"/>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537" name="Google Shape;537;p4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Voorwaartse vragen</a:t>
            </a:r>
            <a:endParaRPr b="0" i="0" u="none" cap="none" strike="noStrike">
              <a:solidFill>
                <a:srgbClr val="057ABB"/>
              </a:solidFill>
            </a:endParaRPr>
          </a:p>
        </p:txBody>
      </p:sp>
      <p:sp>
        <p:nvSpPr>
          <p:cNvPr id="538" name="Google Shape;538;p41"/>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Waarom verloopt deze vergadering altijd chaotisch?</a:t>
            </a:r>
            <a:br>
              <a:rPr b="0" i="0" lang="en-US" sz="2100" u="none" cap="none" strike="noStrike">
                <a:solidFill>
                  <a:srgbClr val="595959"/>
                </a:solidFill>
                <a:latin typeface="Nunito Sans"/>
                <a:ea typeface="Nunito Sans"/>
                <a:cs typeface="Nunito Sans"/>
                <a:sym typeface="Nunito Sans"/>
              </a:rPr>
            </a:br>
            <a:r>
              <a:rPr b="0" i="0" lang="en-US" sz="2100" u="none" cap="none" strike="noStrike">
                <a:solidFill>
                  <a:srgbClr val="595959"/>
                </a:solidFill>
                <a:latin typeface="Nunito Sans"/>
                <a:ea typeface="Nunito Sans"/>
                <a:cs typeface="Nunito Sans"/>
                <a:sym typeface="Nunito Sans"/>
              </a:rPr>
              <a:t>Wanneer kom je met energie uit deze vergadering?</a:t>
            </a:r>
            <a:endParaRPr b="0" i="0" sz="2100" u="none" cap="none" strike="noStrike">
              <a:solidFill>
                <a:srgbClr val="323232"/>
              </a:solidFill>
              <a:latin typeface="Nunito Sans"/>
              <a:ea typeface="Nunito Sans"/>
              <a:cs typeface="Nunito Sans"/>
              <a:sym typeface="Nunito Sans"/>
            </a:endParaRPr>
          </a:p>
        </p:txBody>
      </p:sp>
      <p:sp>
        <p:nvSpPr>
          <p:cNvPr id="539" name="Google Shape;539;p41"/>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540" name="Google Shape;540;p41"/>
          <p:cNvSpPr/>
          <p:nvPr/>
        </p:nvSpPr>
        <p:spPr>
          <a:xfrm>
            <a:off x="1314914" y="4344853"/>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Waarom zeg jij nooit wat tijdens teamsessies?</a:t>
            </a:r>
            <a:br>
              <a:rPr b="0" i="0" lang="en-US" sz="2100" u="none" cap="none" strike="noStrike">
                <a:solidFill>
                  <a:srgbClr val="595959"/>
                </a:solidFill>
                <a:latin typeface="Nunito Sans"/>
                <a:ea typeface="Nunito Sans"/>
                <a:cs typeface="Nunito Sans"/>
                <a:sym typeface="Nunito Sans"/>
              </a:rPr>
            </a:br>
            <a:r>
              <a:rPr b="0" i="0" lang="en-US" sz="2100" u="none" cap="none" strike="noStrike">
                <a:solidFill>
                  <a:srgbClr val="595959"/>
                </a:solidFill>
                <a:latin typeface="Nunito Sans"/>
                <a:ea typeface="Nunito Sans"/>
                <a:cs typeface="Nunito Sans"/>
                <a:sym typeface="Nunito Sans"/>
              </a:rPr>
              <a:t>Wat heb jij nodig om een actieve bijdrage te leveren?</a:t>
            </a:r>
            <a:endParaRPr/>
          </a:p>
        </p:txBody>
      </p:sp>
      <p:sp>
        <p:nvSpPr>
          <p:cNvPr id="541" name="Google Shape;541;p41"/>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542" name="Google Shape;542;p41"/>
          <p:cNvSpPr/>
          <p:nvPr/>
        </p:nvSpPr>
        <p:spPr>
          <a:xfrm>
            <a:off x="1314914" y="3073252"/>
            <a:ext cx="6883648"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Waarom luister jij nooit naar anderen?</a:t>
            </a:r>
            <a:br>
              <a:rPr b="0" i="0" lang="en-US" sz="2100" u="none" cap="none" strike="noStrike">
                <a:solidFill>
                  <a:srgbClr val="595959"/>
                </a:solidFill>
                <a:latin typeface="Nunito Sans"/>
                <a:ea typeface="Nunito Sans"/>
                <a:cs typeface="Nunito Sans"/>
                <a:sym typeface="Nunito Sans"/>
              </a:rPr>
            </a:br>
            <a:r>
              <a:rPr b="0" i="0" lang="en-US" sz="2100" u="none" cap="none" strike="noStrike">
                <a:solidFill>
                  <a:srgbClr val="595959"/>
                </a:solidFill>
                <a:latin typeface="Nunito Sans"/>
                <a:ea typeface="Nunito Sans"/>
                <a:cs typeface="Nunito Sans"/>
                <a:sym typeface="Nunito Sans"/>
              </a:rPr>
              <a:t>In welke situaties voel jij je heel betrokken?</a:t>
            </a:r>
            <a:endParaRPr b="0" i="0" sz="2100" u="none" cap="none" strike="noStrike">
              <a:solidFill>
                <a:srgbClr val="323232"/>
              </a:solidFill>
              <a:latin typeface="Nunito Sans"/>
              <a:ea typeface="Nunito Sans"/>
              <a:cs typeface="Nunito Sans"/>
              <a:sym typeface="Nunito Sans"/>
            </a:endParaRPr>
          </a:p>
        </p:txBody>
      </p:sp>
      <p:pic>
        <p:nvPicPr>
          <p:cNvPr id="543" name="Google Shape;543;p41"/>
          <p:cNvPicPr preferRelativeResize="0"/>
          <p:nvPr/>
        </p:nvPicPr>
        <p:blipFill rotWithShape="1">
          <a:blip r:embed="rId3">
            <a:alphaModFix/>
          </a:blip>
          <a:srcRect b="0" l="0" r="0" t="0"/>
          <a:stretch/>
        </p:blipFill>
        <p:spPr>
          <a:xfrm>
            <a:off x="826802" y="2242794"/>
            <a:ext cx="316964" cy="244927"/>
          </a:xfrm>
          <a:prstGeom prst="rect">
            <a:avLst/>
          </a:prstGeom>
          <a:noFill/>
          <a:ln>
            <a:noFill/>
          </a:ln>
        </p:spPr>
      </p:pic>
      <p:pic>
        <p:nvPicPr>
          <p:cNvPr id="544" name="Google Shape;544;p41"/>
          <p:cNvPicPr preferRelativeResize="0"/>
          <p:nvPr/>
        </p:nvPicPr>
        <p:blipFill rotWithShape="1">
          <a:blip r:embed="rId3">
            <a:alphaModFix/>
          </a:blip>
          <a:srcRect b="0" l="0" r="0" t="0"/>
          <a:stretch/>
        </p:blipFill>
        <p:spPr>
          <a:xfrm>
            <a:off x="826802" y="4713865"/>
            <a:ext cx="316964" cy="244927"/>
          </a:xfrm>
          <a:prstGeom prst="rect">
            <a:avLst/>
          </a:prstGeom>
          <a:noFill/>
          <a:ln>
            <a:noFill/>
          </a:ln>
        </p:spPr>
      </p:pic>
      <p:pic>
        <p:nvPicPr>
          <p:cNvPr id="545" name="Google Shape;545;p41"/>
          <p:cNvPicPr preferRelativeResize="0"/>
          <p:nvPr/>
        </p:nvPicPr>
        <p:blipFill rotWithShape="1">
          <a:blip r:embed="rId3">
            <a:alphaModFix/>
          </a:blip>
          <a:srcRect b="0" l="0" r="0" t="0"/>
          <a:stretch/>
        </p:blipFill>
        <p:spPr>
          <a:xfrm>
            <a:off x="826802" y="3478343"/>
            <a:ext cx="316964" cy="244927"/>
          </a:xfrm>
          <a:prstGeom prst="rect">
            <a:avLst/>
          </a:prstGeom>
          <a:noFill/>
          <a:ln>
            <a:noFill/>
          </a:ln>
        </p:spPr>
      </p:pic>
      <p:pic>
        <p:nvPicPr>
          <p:cNvPr id="546" name="Google Shape;546;p41"/>
          <p:cNvPicPr preferRelativeResize="0"/>
          <p:nvPr/>
        </p:nvPicPr>
        <p:blipFill rotWithShape="1">
          <a:blip r:embed="rId4">
            <a:alphaModFix/>
          </a:blip>
          <a:srcRect b="0" l="0" r="0" t="0"/>
          <a:stretch/>
        </p:blipFill>
        <p:spPr>
          <a:xfrm>
            <a:off x="9252516" y="2491056"/>
            <a:ext cx="1848300" cy="17612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0" name="Shape 550"/>
        <p:cNvGrpSpPr/>
        <p:nvPr/>
      </p:nvGrpSpPr>
      <p:grpSpPr>
        <a:xfrm>
          <a:off x="0" y="0"/>
          <a:ext cx="0" cy="0"/>
          <a:chOff x="0" y="0"/>
          <a:chExt cx="0" cy="0"/>
        </a:xfrm>
      </p:grpSpPr>
      <p:sp>
        <p:nvSpPr>
          <p:cNvPr id="551" name="Google Shape;551;p42"/>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552" name="Google Shape;552;p42"/>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553" name="Google Shape;553;p42"/>
          <p:cNvPicPr preferRelativeResize="0"/>
          <p:nvPr/>
        </p:nvPicPr>
        <p:blipFill rotWithShape="1">
          <a:blip r:embed="rId3">
            <a:alphaModFix/>
          </a:blip>
          <a:srcRect b="0" l="0" r="0" t="0"/>
          <a:stretch/>
        </p:blipFill>
        <p:spPr>
          <a:xfrm>
            <a:off x="9177032" y="2543252"/>
            <a:ext cx="1647050" cy="1647050"/>
          </a:xfrm>
          <a:prstGeom prst="rect">
            <a:avLst/>
          </a:prstGeom>
          <a:noFill/>
          <a:ln>
            <a:noFill/>
          </a:ln>
        </p:spPr>
      </p:pic>
      <p:sp>
        <p:nvSpPr>
          <p:cNvPr id="554" name="Google Shape;554;p4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 welk gedrag wil jij nog verder groeien?</a:t>
            </a:r>
            <a:endParaRPr/>
          </a:p>
        </p:txBody>
      </p:sp>
      <p:sp>
        <p:nvSpPr>
          <p:cNvPr id="555" name="Google Shape;555;p4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56" name="Google Shape;556;p42"/>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Stel voorwaartse vragen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Benoem aannames</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Stel prikkelende vragen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Vraag door op wat de ander zegt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Leg verbanden en check deze</a:t>
            </a:r>
            <a:endParaRPr/>
          </a:p>
        </p:txBody>
      </p:sp>
      <p:pic>
        <p:nvPicPr>
          <p:cNvPr id="557" name="Google Shape;557;p42"/>
          <p:cNvPicPr preferRelativeResize="0"/>
          <p:nvPr/>
        </p:nvPicPr>
        <p:blipFill rotWithShape="1">
          <a:blip r:embed="rId4">
            <a:alphaModFix/>
          </a:blip>
          <a:srcRect b="0" l="0" r="0" t="0"/>
          <a:stretch/>
        </p:blipFill>
        <p:spPr>
          <a:xfrm>
            <a:off x="826802" y="1935078"/>
            <a:ext cx="316964" cy="244927"/>
          </a:xfrm>
          <a:prstGeom prst="rect">
            <a:avLst/>
          </a:prstGeom>
          <a:noFill/>
          <a:ln>
            <a:noFill/>
          </a:ln>
        </p:spPr>
      </p:pic>
      <p:pic>
        <p:nvPicPr>
          <p:cNvPr id="558" name="Google Shape;558;p42"/>
          <p:cNvPicPr preferRelativeResize="0"/>
          <p:nvPr/>
        </p:nvPicPr>
        <p:blipFill rotWithShape="1">
          <a:blip r:embed="rId4">
            <a:alphaModFix/>
          </a:blip>
          <a:srcRect b="0" l="0" r="0" t="0"/>
          <a:stretch/>
        </p:blipFill>
        <p:spPr>
          <a:xfrm>
            <a:off x="818481" y="2589696"/>
            <a:ext cx="316964" cy="244927"/>
          </a:xfrm>
          <a:prstGeom prst="rect">
            <a:avLst/>
          </a:prstGeom>
          <a:noFill/>
          <a:ln>
            <a:noFill/>
          </a:ln>
        </p:spPr>
      </p:pic>
      <p:pic>
        <p:nvPicPr>
          <p:cNvPr id="559" name="Google Shape;559;p42"/>
          <p:cNvPicPr preferRelativeResize="0"/>
          <p:nvPr/>
        </p:nvPicPr>
        <p:blipFill rotWithShape="1">
          <a:blip r:embed="rId4">
            <a:alphaModFix/>
          </a:blip>
          <a:srcRect b="0" l="0" r="0" t="0"/>
          <a:stretch/>
        </p:blipFill>
        <p:spPr>
          <a:xfrm>
            <a:off x="818481" y="3244314"/>
            <a:ext cx="316964" cy="244927"/>
          </a:xfrm>
          <a:prstGeom prst="rect">
            <a:avLst/>
          </a:prstGeom>
          <a:noFill/>
          <a:ln>
            <a:noFill/>
          </a:ln>
        </p:spPr>
      </p:pic>
      <p:pic>
        <p:nvPicPr>
          <p:cNvPr id="560" name="Google Shape;560;p42"/>
          <p:cNvPicPr preferRelativeResize="0"/>
          <p:nvPr/>
        </p:nvPicPr>
        <p:blipFill rotWithShape="1">
          <a:blip r:embed="rId4">
            <a:alphaModFix/>
          </a:blip>
          <a:srcRect b="0" l="0" r="0" t="0"/>
          <a:stretch/>
        </p:blipFill>
        <p:spPr>
          <a:xfrm>
            <a:off x="826802" y="3875505"/>
            <a:ext cx="316964" cy="244927"/>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826802" y="4492266"/>
            <a:ext cx="316964" cy="24492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sp>
        <p:nvSpPr>
          <p:cNvPr id="567" name="Google Shape;567;p43"/>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568" name="Google Shape;568;p43"/>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569" name="Google Shape;569;p43"/>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Feedback (growth mindset)</a:t>
            </a:r>
            <a:endParaRPr b="0" i="0" sz="4200" u="none" cap="none" strike="noStrike">
              <a:solidFill>
                <a:schemeClr val="dk1"/>
              </a:solidFill>
              <a:latin typeface="Nunito Sans"/>
              <a:ea typeface="Nunito Sans"/>
              <a:cs typeface="Nunito Sans"/>
              <a:sym typeface="Nunito Sans"/>
            </a:endParaRPr>
          </a:p>
        </p:txBody>
      </p:sp>
      <p:pic>
        <p:nvPicPr>
          <p:cNvPr id="570" name="Google Shape;570;p43"/>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4" name="Shape 574"/>
        <p:cNvGrpSpPr/>
        <p:nvPr/>
      </p:nvGrpSpPr>
      <p:grpSpPr>
        <a:xfrm>
          <a:off x="0" y="0"/>
          <a:ext cx="0" cy="0"/>
          <a:chOff x="0" y="0"/>
          <a:chExt cx="0" cy="0"/>
        </a:xfrm>
      </p:grpSpPr>
      <p:sp>
        <p:nvSpPr>
          <p:cNvPr id="575" name="Google Shape;575;p44"/>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76" name="Google Shape;576;p44"/>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577" name="Google Shape;577;p44"/>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578" name="Google Shape;578;p44"/>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579" name="Google Shape;579;p44"/>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580" name="Google Shape;580;p4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81" name="Google Shape;581;p44"/>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Mijn feedbackvraag aan jullie:</a:t>
            </a:r>
            <a:br>
              <a:rPr b="0" i="0" lang="en-US" sz="2800" u="none" cap="none" strike="noStrike">
                <a:solidFill>
                  <a:srgbClr val="595959"/>
                </a:solidFill>
                <a:latin typeface="Nunito Sans"/>
                <a:ea typeface="Nunito Sans"/>
                <a:cs typeface="Nunito Sans"/>
                <a:sym typeface="Nunito Sans"/>
              </a:rPr>
            </a:br>
            <a:r>
              <a:rPr b="0" i="0" lang="en-US" sz="2800" u="none" cap="none" strike="noStrike">
                <a:solidFill>
                  <a:srgbClr val="595959"/>
                </a:solidFill>
                <a:latin typeface="Nunito Sans"/>
                <a:ea typeface="Nunito Sans"/>
                <a:cs typeface="Nunito Sans"/>
                <a:sym typeface="Nunito Sans"/>
              </a:rPr>
              <a:t>Hoe vinden jullie dat ik het tot nu toe doe? </a:t>
            </a:r>
            <a:endParaRPr/>
          </a:p>
        </p:txBody>
      </p:sp>
      <p:sp>
        <p:nvSpPr>
          <p:cNvPr id="582" name="Google Shape;582;p44"/>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Feedback</a:t>
            </a:r>
            <a:endParaRPr b="0" i="0" u="none" cap="none" strike="noStrike">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6" name="Shape 586"/>
        <p:cNvGrpSpPr/>
        <p:nvPr/>
      </p:nvGrpSpPr>
      <p:grpSpPr>
        <a:xfrm>
          <a:off x="0" y="0"/>
          <a:ext cx="0" cy="0"/>
          <a:chOff x="0" y="0"/>
          <a:chExt cx="0" cy="0"/>
        </a:xfrm>
      </p:grpSpPr>
      <p:sp>
        <p:nvSpPr>
          <p:cNvPr id="587" name="Google Shape;587;p45"/>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88" name="Google Shape;588;p45"/>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8 minuten (plenair)</a:t>
            </a:r>
            <a:endParaRPr b="0" i="0" sz="2800" u="none" cap="none" strike="noStrike">
              <a:solidFill>
                <a:srgbClr val="595959"/>
              </a:solidFill>
              <a:latin typeface="Nunito Sans"/>
              <a:ea typeface="Nunito Sans"/>
              <a:cs typeface="Nunito Sans"/>
              <a:sym typeface="Nunito Sans"/>
            </a:endParaRPr>
          </a:p>
        </p:txBody>
      </p:sp>
      <p:pic>
        <p:nvPicPr>
          <p:cNvPr id="589" name="Google Shape;589;p45"/>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590" name="Google Shape;590;p45"/>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591" name="Google Shape;591;p45"/>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pic>
        <p:nvPicPr>
          <p:cNvPr id="592" name="Google Shape;592;p45"/>
          <p:cNvPicPr preferRelativeResize="0"/>
          <p:nvPr/>
        </p:nvPicPr>
        <p:blipFill rotWithShape="1">
          <a:blip r:embed="rId4">
            <a:alphaModFix/>
          </a:blip>
          <a:srcRect b="0" l="0" r="0" t="0"/>
          <a:stretch/>
        </p:blipFill>
        <p:spPr>
          <a:xfrm>
            <a:off x="735500" y="4149147"/>
            <a:ext cx="447277" cy="447277"/>
          </a:xfrm>
          <a:prstGeom prst="rect">
            <a:avLst/>
          </a:prstGeom>
          <a:noFill/>
          <a:ln>
            <a:noFill/>
          </a:ln>
        </p:spPr>
      </p:pic>
      <p:sp>
        <p:nvSpPr>
          <p:cNvPr id="593" name="Google Shape;593;p4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94" name="Google Shape;594;p45"/>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is het doel/belang van feedback?</a:t>
            </a:r>
            <a:endParaRPr/>
          </a:p>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Hoe is het gesteld met de feedbackcultuur binnen de organisatie? </a:t>
            </a:r>
            <a:endParaRPr/>
          </a:p>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Hoe is het gesteld met de feedbackcultuur binnen jouw team?</a:t>
            </a:r>
            <a:endParaRPr b="0" i="0" sz="2800" u="none" cap="none" strike="noStrike">
              <a:solidFill>
                <a:srgbClr val="595959"/>
              </a:solidFill>
              <a:latin typeface="Nunito Sans"/>
              <a:ea typeface="Nunito Sans"/>
              <a:cs typeface="Nunito Sans"/>
              <a:sym typeface="Nunito Sans"/>
            </a:endParaRPr>
          </a:p>
        </p:txBody>
      </p:sp>
      <p:sp>
        <p:nvSpPr>
          <p:cNvPr id="595" name="Google Shape;595;p45"/>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Feedback</a:t>
            </a:r>
            <a:endParaRPr b="0" i="0" u="none" cap="none" strike="noStrike">
              <a:solidFill>
                <a:schemeClr val="lt1"/>
              </a:solidFill>
            </a:endParaRPr>
          </a:p>
        </p:txBody>
      </p:sp>
      <p:pic>
        <p:nvPicPr>
          <p:cNvPr id="596" name="Google Shape;596;p45"/>
          <p:cNvPicPr preferRelativeResize="0"/>
          <p:nvPr/>
        </p:nvPicPr>
        <p:blipFill rotWithShape="1">
          <a:blip r:embed="rId4">
            <a:alphaModFix/>
          </a:blip>
          <a:srcRect b="0" l="0" r="0" t="0"/>
          <a:stretch/>
        </p:blipFill>
        <p:spPr>
          <a:xfrm>
            <a:off x="735499" y="4790252"/>
            <a:ext cx="447277" cy="4472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p46"/>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603" name="Google Shape;603;p46"/>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Wat is het doel/belang van feedback?</a:t>
            </a:r>
            <a:endParaRPr b="0" i="0" u="none" cap="none" strike="noStrike">
              <a:solidFill>
                <a:srgbClr val="057ABB"/>
              </a:solidFill>
            </a:endParaRPr>
          </a:p>
        </p:txBody>
      </p:sp>
      <p:sp>
        <p:nvSpPr>
          <p:cNvPr id="604" name="Google Shape;604;p46"/>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Om te corrigeren </a:t>
            </a:r>
            <a:br>
              <a:rPr b="0" i="0" lang="en-US" sz="2800" u="none" cap="none" strike="noStrike">
                <a:solidFill>
                  <a:srgbClr val="595959"/>
                </a:solidFill>
                <a:latin typeface="Nunito Sans"/>
                <a:ea typeface="Nunito Sans"/>
                <a:cs typeface="Nunito Sans"/>
                <a:sym typeface="Nunito Sans"/>
              </a:rPr>
            </a:br>
            <a:r>
              <a:rPr b="1" i="0" lang="en-US" sz="2800" u="none" cap="none" strike="noStrike">
                <a:solidFill>
                  <a:srgbClr val="595959"/>
                </a:solidFill>
                <a:latin typeface="Nunito Sans"/>
                <a:ea typeface="Nunito Sans"/>
                <a:cs typeface="Nunito Sans"/>
                <a:sym typeface="Nunito Sans"/>
              </a:rPr>
              <a:t>Fixed-mindset</a:t>
            </a:r>
            <a:r>
              <a:rPr b="0" i="0" lang="en-US" sz="2800" u="none" cap="none" strike="noStrike">
                <a:solidFill>
                  <a:srgbClr val="595959"/>
                </a:solidFill>
                <a:latin typeface="Nunito Sans"/>
                <a:ea typeface="Nunito Sans"/>
                <a:cs typeface="Nunito Sans"/>
                <a:sym typeface="Nunito Sans"/>
              </a:rPr>
              <a:t> </a:t>
            </a:r>
            <a:endParaRPr b="0" i="0" sz="28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sp>
        <p:nvSpPr>
          <p:cNvPr id="605" name="Google Shape;605;p46"/>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06" name="Google Shape;606;p46"/>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07" name="Google Shape;607;p46"/>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Om beter te worden</a:t>
            </a:r>
            <a:br>
              <a:rPr b="1" i="0" lang="en-US" sz="2800" u="none" cap="none" strike="noStrike">
                <a:solidFill>
                  <a:srgbClr val="595959"/>
                </a:solidFill>
                <a:latin typeface="Nunito Sans"/>
                <a:ea typeface="Nunito Sans"/>
                <a:cs typeface="Nunito Sans"/>
                <a:sym typeface="Nunito Sans"/>
              </a:rPr>
            </a:br>
            <a:r>
              <a:rPr b="1" i="0" lang="en-US" sz="2800" u="none" cap="none" strike="noStrike">
                <a:solidFill>
                  <a:srgbClr val="595959"/>
                </a:solidFill>
                <a:latin typeface="Nunito Sans"/>
                <a:ea typeface="Nunito Sans"/>
                <a:cs typeface="Nunito Sans"/>
                <a:sym typeface="Nunito Sans"/>
              </a:rPr>
              <a:t>Growth-mindset</a:t>
            </a:r>
            <a:endParaRPr b="1"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Nunito Sans"/>
              <a:ea typeface="Nunito Sans"/>
              <a:cs typeface="Nunito Sans"/>
              <a:sym typeface="Nunito Sans"/>
            </a:endParaRPr>
          </a:p>
        </p:txBody>
      </p:sp>
      <p:pic>
        <p:nvPicPr>
          <p:cNvPr id="608" name="Google Shape;608;p46"/>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609" name="Google Shape;609;p46"/>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610" name="Google Shape;610;p46"/>
          <p:cNvPicPr preferRelativeResize="0"/>
          <p:nvPr/>
        </p:nvPicPr>
        <p:blipFill rotWithShape="1">
          <a:blip r:embed="rId4">
            <a:alphaModFix/>
          </a:blip>
          <a:srcRect b="0" l="0" r="0" t="0"/>
          <a:stretch/>
        </p:blipFill>
        <p:spPr>
          <a:xfrm>
            <a:off x="9053354" y="2484216"/>
            <a:ext cx="1901517" cy="189628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5" name="Shape 615"/>
        <p:cNvGrpSpPr/>
        <p:nvPr/>
      </p:nvGrpSpPr>
      <p:grpSpPr>
        <a:xfrm>
          <a:off x="0" y="0"/>
          <a:ext cx="0" cy="0"/>
          <a:chOff x="0" y="0"/>
          <a:chExt cx="0" cy="0"/>
        </a:xfrm>
      </p:grpSpPr>
      <p:sp>
        <p:nvSpPr>
          <p:cNvPr id="616" name="Google Shape;616;p47"/>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617" name="Google Shape;617;p4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a:solidFill>
                  <a:srgbClr val="0073AC"/>
                </a:solidFill>
                <a:latin typeface="Nunito Sans"/>
                <a:ea typeface="Nunito Sans"/>
                <a:cs typeface="Nunito Sans"/>
                <a:sym typeface="Nunito Sans"/>
              </a:rPr>
              <a:t>Effectief feedback geven</a:t>
            </a:r>
            <a:endParaRPr b="0" i="0" u="none" cap="none" strike="noStrike">
              <a:solidFill>
                <a:schemeClr val="lt1"/>
              </a:solidFill>
              <a:latin typeface="Calibri"/>
              <a:ea typeface="Calibri"/>
              <a:cs typeface="Calibri"/>
              <a:sym typeface="Calibri"/>
            </a:endParaRPr>
          </a:p>
        </p:txBody>
      </p:sp>
      <p:sp>
        <p:nvSpPr>
          <p:cNvPr id="618" name="Google Shape;618;p47"/>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Beschrijf het feitelijke gedrag </a:t>
            </a:r>
            <a:endParaRPr/>
          </a:p>
        </p:txBody>
      </p:sp>
      <p:sp>
        <p:nvSpPr>
          <p:cNvPr id="619" name="Google Shape;619;p47"/>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20" name="Google Shape;620;p47"/>
          <p:cNvSpPr/>
          <p:nvPr/>
        </p:nvSpPr>
        <p:spPr>
          <a:xfrm>
            <a:off x="1314914" y="3904831"/>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Check of de ander de feedback begrijpt</a:t>
            </a:r>
            <a:endParaRPr b="0" i="0" sz="2800" u="none" cap="none" strike="noStrike">
              <a:solidFill>
                <a:srgbClr val="595959"/>
              </a:solidFill>
              <a:latin typeface="Arial"/>
              <a:ea typeface="Arial"/>
              <a:cs typeface="Arial"/>
              <a:sym typeface="Arial"/>
            </a:endParaRPr>
          </a:p>
        </p:txBody>
      </p:sp>
      <p:sp>
        <p:nvSpPr>
          <p:cNvPr id="621" name="Google Shape;621;p47"/>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22" name="Google Shape;622;p47"/>
          <p:cNvSpPr/>
          <p:nvPr/>
        </p:nvSpPr>
        <p:spPr>
          <a:xfrm>
            <a:off x="1314914" y="2836396"/>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Geef aan wat het effect is</a:t>
            </a:r>
            <a:endParaRPr b="0" i="0" sz="2800" u="none" cap="none" strike="noStrike">
              <a:solidFill>
                <a:srgbClr val="323232"/>
              </a:solidFill>
              <a:latin typeface="Nunito Sans"/>
              <a:ea typeface="Nunito Sans"/>
              <a:cs typeface="Nunito Sans"/>
              <a:sym typeface="Nunito Sans"/>
            </a:endParaRPr>
          </a:p>
        </p:txBody>
      </p:sp>
      <p:pic>
        <p:nvPicPr>
          <p:cNvPr id="623" name="Google Shape;623;p47"/>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624" name="Google Shape;624;p47"/>
          <p:cNvPicPr preferRelativeResize="0"/>
          <p:nvPr/>
        </p:nvPicPr>
        <p:blipFill rotWithShape="1">
          <a:blip r:embed="rId3">
            <a:alphaModFix/>
          </a:blip>
          <a:srcRect b="0" l="0" r="0" t="0"/>
          <a:stretch/>
        </p:blipFill>
        <p:spPr>
          <a:xfrm>
            <a:off x="826802" y="4019009"/>
            <a:ext cx="316964" cy="244927"/>
          </a:xfrm>
          <a:prstGeom prst="rect">
            <a:avLst/>
          </a:prstGeom>
          <a:noFill/>
          <a:ln>
            <a:noFill/>
          </a:ln>
        </p:spPr>
      </p:pic>
      <p:pic>
        <p:nvPicPr>
          <p:cNvPr id="625" name="Google Shape;625;p47"/>
          <p:cNvPicPr preferRelativeResize="0"/>
          <p:nvPr/>
        </p:nvPicPr>
        <p:blipFill rotWithShape="1">
          <a:blip r:embed="rId3">
            <a:alphaModFix/>
          </a:blip>
          <a:srcRect b="0" l="0" r="0" t="0"/>
          <a:stretch/>
        </p:blipFill>
        <p:spPr>
          <a:xfrm>
            <a:off x="826802" y="2950574"/>
            <a:ext cx="316964" cy="244927"/>
          </a:xfrm>
          <a:prstGeom prst="rect">
            <a:avLst/>
          </a:prstGeom>
          <a:noFill/>
          <a:ln>
            <a:noFill/>
          </a:ln>
        </p:spPr>
      </p:pic>
      <p:sp>
        <p:nvSpPr>
          <p:cNvPr id="626" name="Google Shape;626;p47"/>
          <p:cNvSpPr/>
          <p:nvPr/>
        </p:nvSpPr>
        <p:spPr>
          <a:xfrm>
            <a:off x="1314914" y="4927109"/>
            <a:ext cx="6681334"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Geef suggestie (in termen van gedrag)</a:t>
            </a:r>
            <a:endParaRPr/>
          </a:p>
        </p:txBody>
      </p:sp>
      <p:pic>
        <p:nvPicPr>
          <p:cNvPr id="627" name="Google Shape;627;p47"/>
          <p:cNvPicPr preferRelativeResize="0"/>
          <p:nvPr/>
        </p:nvPicPr>
        <p:blipFill rotWithShape="1">
          <a:blip r:embed="rId3">
            <a:alphaModFix/>
          </a:blip>
          <a:srcRect b="0" l="0" r="0" t="0"/>
          <a:stretch/>
        </p:blipFill>
        <p:spPr>
          <a:xfrm>
            <a:off x="826802" y="5041287"/>
            <a:ext cx="316964" cy="244927"/>
          </a:xfrm>
          <a:prstGeom prst="rect">
            <a:avLst/>
          </a:prstGeom>
          <a:noFill/>
          <a:ln>
            <a:noFill/>
          </a:ln>
        </p:spPr>
      </p:pic>
      <p:pic>
        <p:nvPicPr>
          <p:cNvPr id="628" name="Google Shape;628;p47"/>
          <p:cNvPicPr preferRelativeResize="0"/>
          <p:nvPr/>
        </p:nvPicPr>
        <p:blipFill rotWithShape="1">
          <a:blip r:embed="rId4">
            <a:alphaModFix/>
          </a:blip>
          <a:srcRect b="0" l="0" r="0" t="0"/>
          <a:stretch/>
        </p:blipFill>
        <p:spPr>
          <a:xfrm>
            <a:off x="9048057" y="2234837"/>
            <a:ext cx="1905000" cy="1676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3" name="Shape 633"/>
        <p:cNvGrpSpPr/>
        <p:nvPr/>
      </p:nvGrpSpPr>
      <p:grpSpPr>
        <a:xfrm>
          <a:off x="0" y="0"/>
          <a:ext cx="0" cy="0"/>
          <a:chOff x="0" y="0"/>
          <a:chExt cx="0" cy="0"/>
        </a:xfrm>
      </p:grpSpPr>
      <p:sp>
        <p:nvSpPr>
          <p:cNvPr id="634" name="Google Shape;634;p48"/>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635" name="Google Shape;635;p48"/>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a:solidFill>
                  <a:srgbClr val="0073AC"/>
                </a:solidFill>
                <a:latin typeface="Nunito Sans"/>
                <a:ea typeface="Nunito Sans"/>
                <a:cs typeface="Nunito Sans"/>
                <a:sym typeface="Nunito Sans"/>
              </a:rPr>
              <a:t>Aandachtspunt bij feedback geven</a:t>
            </a:r>
            <a:endParaRPr b="0" i="0" u="none" cap="none" strike="noStrike">
              <a:solidFill>
                <a:schemeClr val="lt1"/>
              </a:solidFill>
              <a:latin typeface="Calibri"/>
              <a:ea typeface="Calibri"/>
              <a:cs typeface="Calibri"/>
              <a:sym typeface="Calibri"/>
            </a:endParaRPr>
          </a:p>
        </p:txBody>
      </p:sp>
      <p:sp>
        <p:nvSpPr>
          <p:cNvPr id="636" name="Google Shape;636;p48"/>
          <p:cNvSpPr/>
          <p:nvPr/>
        </p:nvSpPr>
        <p:spPr>
          <a:xfrm>
            <a:off x="1314915" y="1826584"/>
            <a:ext cx="6573491"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Probeer de ander niet te overtuigen van jouw ‘gelijk’</a:t>
            </a:r>
            <a:br>
              <a:rPr b="0" i="0" lang="en-US" sz="2100" u="none" cap="none" strike="noStrike">
                <a:solidFill>
                  <a:srgbClr val="595959"/>
                </a:solidFill>
                <a:latin typeface="Nunito Sans"/>
                <a:ea typeface="Nunito Sans"/>
                <a:cs typeface="Nunito Sans"/>
                <a:sym typeface="Nunito Sans"/>
              </a:rPr>
            </a:br>
            <a:endParaRPr b="0" i="0" sz="2100" u="none" cap="none" strike="noStrike">
              <a:solidFill>
                <a:srgbClr val="595959"/>
              </a:solidFill>
              <a:latin typeface="Nunito Sans"/>
              <a:ea typeface="Nunito Sans"/>
              <a:cs typeface="Nunito Sans"/>
              <a:sym typeface="Nunito Sans"/>
            </a:endParaRPr>
          </a:p>
        </p:txBody>
      </p:sp>
      <p:sp>
        <p:nvSpPr>
          <p:cNvPr id="637" name="Google Shape;637;p48"/>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38" name="Google Shape;638;p48"/>
          <p:cNvSpPr/>
          <p:nvPr/>
        </p:nvSpPr>
        <p:spPr>
          <a:xfrm>
            <a:off x="1314914" y="3904831"/>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Bedenk je dat er geen goed of fout gedrag is</a:t>
            </a:r>
            <a:endParaRPr b="0" i="0" sz="1600" u="none" cap="none" strike="noStrike">
              <a:solidFill>
                <a:srgbClr val="595959"/>
              </a:solidFill>
              <a:latin typeface="Arial"/>
              <a:ea typeface="Arial"/>
              <a:cs typeface="Arial"/>
              <a:sym typeface="Arial"/>
            </a:endParaRPr>
          </a:p>
        </p:txBody>
      </p:sp>
      <p:sp>
        <p:nvSpPr>
          <p:cNvPr id="639" name="Google Shape;639;p48"/>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40" name="Google Shape;640;p48"/>
          <p:cNvSpPr/>
          <p:nvPr/>
        </p:nvSpPr>
        <p:spPr>
          <a:xfrm>
            <a:off x="1314913" y="2836395"/>
            <a:ext cx="6775807" cy="519439"/>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Besef je dat de ander altijd iets wil bereiken</a:t>
            </a:r>
            <a:endParaRPr b="0" i="0" sz="2100" u="none" cap="none" strike="noStrike">
              <a:solidFill>
                <a:srgbClr val="323232"/>
              </a:solidFill>
              <a:latin typeface="Nunito Sans"/>
              <a:ea typeface="Nunito Sans"/>
              <a:cs typeface="Nunito Sans"/>
              <a:sym typeface="Nunito Sans"/>
            </a:endParaRPr>
          </a:p>
        </p:txBody>
      </p:sp>
      <p:pic>
        <p:nvPicPr>
          <p:cNvPr id="641" name="Google Shape;641;p48"/>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642" name="Google Shape;642;p48"/>
          <p:cNvPicPr preferRelativeResize="0"/>
          <p:nvPr/>
        </p:nvPicPr>
        <p:blipFill rotWithShape="1">
          <a:blip r:embed="rId3">
            <a:alphaModFix/>
          </a:blip>
          <a:srcRect b="0" l="0" r="0" t="0"/>
          <a:stretch/>
        </p:blipFill>
        <p:spPr>
          <a:xfrm>
            <a:off x="826802" y="4019009"/>
            <a:ext cx="316964" cy="244927"/>
          </a:xfrm>
          <a:prstGeom prst="rect">
            <a:avLst/>
          </a:prstGeom>
          <a:noFill/>
          <a:ln>
            <a:noFill/>
          </a:ln>
        </p:spPr>
      </p:pic>
      <p:pic>
        <p:nvPicPr>
          <p:cNvPr id="643" name="Google Shape;643;p48"/>
          <p:cNvPicPr preferRelativeResize="0"/>
          <p:nvPr/>
        </p:nvPicPr>
        <p:blipFill rotWithShape="1">
          <a:blip r:embed="rId3">
            <a:alphaModFix/>
          </a:blip>
          <a:srcRect b="0" l="0" r="0" t="0"/>
          <a:stretch/>
        </p:blipFill>
        <p:spPr>
          <a:xfrm>
            <a:off x="826802" y="2950574"/>
            <a:ext cx="316964" cy="244927"/>
          </a:xfrm>
          <a:prstGeom prst="rect">
            <a:avLst/>
          </a:prstGeom>
          <a:noFill/>
          <a:ln>
            <a:noFill/>
          </a:ln>
        </p:spPr>
      </p:pic>
      <p:sp>
        <p:nvSpPr>
          <p:cNvPr id="644" name="Google Shape;644;p48"/>
          <p:cNvSpPr/>
          <p:nvPr/>
        </p:nvSpPr>
        <p:spPr>
          <a:xfrm>
            <a:off x="1314914" y="4927109"/>
            <a:ext cx="6681334"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Er is effectief en ineffectief gedrag</a:t>
            </a:r>
            <a:endParaRPr/>
          </a:p>
        </p:txBody>
      </p:sp>
      <p:pic>
        <p:nvPicPr>
          <p:cNvPr id="645" name="Google Shape;645;p48"/>
          <p:cNvPicPr preferRelativeResize="0"/>
          <p:nvPr/>
        </p:nvPicPr>
        <p:blipFill rotWithShape="1">
          <a:blip r:embed="rId3">
            <a:alphaModFix/>
          </a:blip>
          <a:srcRect b="0" l="0" r="0" t="0"/>
          <a:stretch/>
        </p:blipFill>
        <p:spPr>
          <a:xfrm>
            <a:off x="826802" y="5041287"/>
            <a:ext cx="316964" cy="244927"/>
          </a:xfrm>
          <a:prstGeom prst="rect">
            <a:avLst/>
          </a:prstGeom>
          <a:noFill/>
          <a:ln>
            <a:noFill/>
          </a:ln>
        </p:spPr>
      </p:pic>
      <p:pic>
        <p:nvPicPr>
          <p:cNvPr id="646" name="Google Shape;646;p48"/>
          <p:cNvPicPr preferRelativeResize="0"/>
          <p:nvPr/>
        </p:nvPicPr>
        <p:blipFill rotWithShape="1">
          <a:blip r:embed="rId4">
            <a:alphaModFix/>
          </a:blip>
          <a:srcRect b="0" l="0" r="0" t="0"/>
          <a:stretch/>
        </p:blipFill>
        <p:spPr>
          <a:xfrm>
            <a:off x="9048057" y="2234837"/>
            <a:ext cx="1905000" cy="1676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sp>
        <p:nvSpPr>
          <p:cNvPr id="652" name="Google Shape;652;p49"/>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653" name="Google Shape;653;p4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a:solidFill>
                  <a:srgbClr val="0073AC"/>
                </a:solidFill>
                <a:latin typeface="Nunito Sans"/>
                <a:ea typeface="Nunito Sans"/>
                <a:cs typeface="Nunito Sans"/>
                <a:sym typeface="Nunito Sans"/>
              </a:rPr>
              <a:t>Feedback vanuit een growth mindset</a:t>
            </a:r>
            <a:endParaRPr b="0" i="0" u="none" cap="none" strike="noStrike">
              <a:solidFill>
                <a:schemeClr val="lt1"/>
              </a:solidFill>
              <a:latin typeface="Calibri"/>
              <a:ea typeface="Calibri"/>
              <a:cs typeface="Calibri"/>
              <a:sym typeface="Calibri"/>
            </a:endParaRPr>
          </a:p>
        </p:txBody>
      </p:sp>
      <p:sp>
        <p:nvSpPr>
          <p:cNvPr id="654" name="Google Shape;654;p49"/>
          <p:cNvSpPr/>
          <p:nvPr/>
        </p:nvSpPr>
        <p:spPr>
          <a:xfrm>
            <a:off x="1314915" y="1826583"/>
            <a:ext cx="9638142" cy="660429"/>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Stimuleer vooral feedback geven</a:t>
            </a:r>
            <a:endParaRPr/>
          </a:p>
        </p:txBody>
      </p:sp>
      <p:sp>
        <p:nvSpPr>
          <p:cNvPr id="655" name="Google Shape;655;p49"/>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56" name="Google Shape;656;p49"/>
          <p:cNvSpPr/>
          <p:nvPr/>
        </p:nvSpPr>
        <p:spPr>
          <a:xfrm>
            <a:off x="1314914" y="3904831"/>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Denk aan de P/N ratio</a:t>
            </a:r>
            <a:endParaRPr b="0" i="0" sz="1600" u="none" cap="none" strike="noStrike">
              <a:solidFill>
                <a:srgbClr val="595959"/>
              </a:solidFill>
              <a:latin typeface="Arial"/>
              <a:ea typeface="Arial"/>
              <a:cs typeface="Arial"/>
              <a:sym typeface="Arial"/>
            </a:endParaRPr>
          </a:p>
        </p:txBody>
      </p:sp>
      <p:sp>
        <p:nvSpPr>
          <p:cNvPr id="657" name="Google Shape;657;p49"/>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658" name="Google Shape;658;p49"/>
          <p:cNvSpPr/>
          <p:nvPr/>
        </p:nvSpPr>
        <p:spPr>
          <a:xfrm>
            <a:off x="1314913" y="2836395"/>
            <a:ext cx="6775807" cy="519439"/>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Houd het klein: micro feedback</a:t>
            </a:r>
            <a:endParaRPr b="0" i="0" sz="2100" u="none" cap="none" strike="noStrike">
              <a:solidFill>
                <a:srgbClr val="323232"/>
              </a:solidFill>
              <a:latin typeface="Nunito Sans"/>
              <a:ea typeface="Nunito Sans"/>
              <a:cs typeface="Nunito Sans"/>
              <a:sym typeface="Nunito Sans"/>
            </a:endParaRPr>
          </a:p>
        </p:txBody>
      </p:sp>
      <p:pic>
        <p:nvPicPr>
          <p:cNvPr id="659" name="Google Shape;659;p49"/>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660" name="Google Shape;660;p49"/>
          <p:cNvPicPr preferRelativeResize="0"/>
          <p:nvPr/>
        </p:nvPicPr>
        <p:blipFill rotWithShape="1">
          <a:blip r:embed="rId3">
            <a:alphaModFix/>
          </a:blip>
          <a:srcRect b="0" l="0" r="0" t="0"/>
          <a:stretch/>
        </p:blipFill>
        <p:spPr>
          <a:xfrm>
            <a:off x="826802" y="4019009"/>
            <a:ext cx="316964" cy="244927"/>
          </a:xfrm>
          <a:prstGeom prst="rect">
            <a:avLst/>
          </a:prstGeom>
          <a:noFill/>
          <a:ln>
            <a:noFill/>
          </a:ln>
        </p:spPr>
      </p:pic>
      <p:pic>
        <p:nvPicPr>
          <p:cNvPr id="661" name="Google Shape;661;p49"/>
          <p:cNvPicPr preferRelativeResize="0"/>
          <p:nvPr/>
        </p:nvPicPr>
        <p:blipFill rotWithShape="1">
          <a:blip r:embed="rId3">
            <a:alphaModFix/>
          </a:blip>
          <a:srcRect b="0" l="0" r="0" t="0"/>
          <a:stretch/>
        </p:blipFill>
        <p:spPr>
          <a:xfrm>
            <a:off x="826802" y="2950574"/>
            <a:ext cx="316964" cy="244927"/>
          </a:xfrm>
          <a:prstGeom prst="rect">
            <a:avLst/>
          </a:prstGeom>
          <a:noFill/>
          <a:ln>
            <a:noFill/>
          </a:ln>
        </p:spPr>
      </p:pic>
      <p:sp>
        <p:nvSpPr>
          <p:cNvPr id="662" name="Google Shape;662;p49"/>
          <p:cNvSpPr/>
          <p:nvPr/>
        </p:nvSpPr>
        <p:spPr>
          <a:xfrm>
            <a:off x="1314914" y="4927109"/>
            <a:ext cx="6681334"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Kijk ook vooral voorwaarts (feedforward)</a:t>
            </a:r>
            <a:endParaRPr/>
          </a:p>
        </p:txBody>
      </p:sp>
      <p:pic>
        <p:nvPicPr>
          <p:cNvPr id="663" name="Google Shape;663;p49"/>
          <p:cNvPicPr preferRelativeResize="0"/>
          <p:nvPr/>
        </p:nvPicPr>
        <p:blipFill rotWithShape="1">
          <a:blip r:embed="rId3">
            <a:alphaModFix/>
          </a:blip>
          <a:srcRect b="0" l="0" r="0" t="0"/>
          <a:stretch/>
        </p:blipFill>
        <p:spPr>
          <a:xfrm>
            <a:off x="826802" y="5041287"/>
            <a:ext cx="316964" cy="244927"/>
          </a:xfrm>
          <a:prstGeom prst="rect">
            <a:avLst/>
          </a:prstGeom>
          <a:noFill/>
          <a:ln>
            <a:noFill/>
          </a:ln>
        </p:spPr>
      </p:pic>
      <p:pic>
        <p:nvPicPr>
          <p:cNvPr id="664" name="Google Shape;664;p49"/>
          <p:cNvPicPr preferRelativeResize="0"/>
          <p:nvPr/>
        </p:nvPicPr>
        <p:blipFill rotWithShape="1">
          <a:blip r:embed="rId4">
            <a:alphaModFix/>
          </a:blip>
          <a:srcRect b="0" l="0" r="0" t="0"/>
          <a:stretch/>
        </p:blipFill>
        <p:spPr>
          <a:xfrm>
            <a:off x="9048057" y="2234837"/>
            <a:ext cx="1905000" cy="167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5"/>
          <p:cNvSpPr/>
          <p:nvPr/>
        </p:nvSpPr>
        <p:spPr>
          <a:xfrm>
            <a:off x="373110" y="1215456"/>
            <a:ext cx="7812246"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84" name="Google Shape;84;p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Kenmerken goed gesprek (werkcontext)</a:t>
            </a:r>
            <a:endParaRPr b="0" i="0" sz="4400" u="none" cap="none" strike="noStrike">
              <a:solidFill>
                <a:schemeClr val="lt1"/>
              </a:solidFill>
              <a:latin typeface="Calibri"/>
              <a:ea typeface="Calibri"/>
              <a:cs typeface="Calibri"/>
              <a:sym typeface="Calibri"/>
            </a:endParaRPr>
          </a:p>
        </p:txBody>
      </p:sp>
      <p:sp>
        <p:nvSpPr>
          <p:cNvPr id="85" name="Google Shape;85;p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6" name="Google Shape;86;p5"/>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Gezamenlijk doel</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Positieve houding</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Echt luisteren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Scherp doorvragen</a:t>
            </a:r>
            <a:endParaRPr/>
          </a:p>
        </p:txBody>
      </p:sp>
      <p:pic>
        <p:nvPicPr>
          <p:cNvPr id="87" name="Google Shape;87;p5"/>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88" name="Google Shape;88;p5"/>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sp>
        <p:nvSpPr>
          <p:cNvPr id="89" name="Google Shape;89;p5"/>
          <p:cNvSpPr/>
          <p:nvPr/>
        </p:nvSpPr>
        <p:spPr>
          <a:xfrm>
            <a:off x="8539315" y="1215456"/>
            <a:ext cx="3279575"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90" name="Google Shape;90;p5"/>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91" name="Google Shape;91;p5"/>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92" name="Google Shape;92;p5"/>
          <p:cNvPicPr preferRelativeResize="0"/>
          <p:nvPr/>
        </p:nvPicPr>
        <p:blipFill rotWithShape="1">
          <a:blip r:embed="rId4">
            <a:alphaModFix/>
          </a:blip>
          <a:srcRect b="0" l="0" r="0" t="0"/>
          <a:stretch/>
        </p:blipFill>
        <p:spPr>
          <a:xfrm>
            <a:off x="9252516" y="2491056"/>
            <a:ext cx="1848300" cy="17612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8" name="Shape 668"/>
        <p:cNvGrpSpPr/>
        <p:nvPr/>
      </p:nvGrpSpPr>
      <p:grpSpPr>
        <a:xfrm>
          <a:off x="0" y="0"/>
          <a:ext cx="0" cy="0"/>
          <a:chOff x="0" y="0"/>
          <a:chExt cx="0" cy="0"/>
        </a:xfrm>
      </p:grpSpPr>
      <p:sp>
        <p:nvSpPr>
          <p:cNvPr id="669" name="Google Shape;669;p50"/>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670" name="Google Shape;670;p50"/>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671" name="Google Shape;671;p50"/>
          <p:cNvPicPr preferRelativeResize="0"/>
          <p:nvPr/>
        </p:nvPicPr>
        <p:blipFill rotWithShape="1">
          <a:blip r:embed="rId3">
            <a:alphaModFix/>
          </a:blip>
          <a:srcRect b="0" l="0" r="0" t="0"/>
          <a:stretch/>
        </p:blipFill>
        <p:spPr>
          <a:xfrm>
            <a:off x="9177032" y="2543252"/>
            <a:ext cx="1647050" cy="1647050"/>
          </a:xfrm>
          <a:prstGeom prst="rect">
            <a:avLst/>
          </a:prstGeom>
          <a:noFill/>
          <a:ln>
            <a:noFill/>
          </a:ln>
        </p:spPr>
      </p:pic>
      <p:sp>
        <p:nvSpPr>
          <p:cNvPr id="672" name="Google Shape;672;p50"/>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 welk gedrag wil jij nog verder groeien?</a:t>
            </a:r>
            <a:endParaRPr/>
          </a:p>
        </p:txBody>
      </p:sp>
      <p:sp>
        <p:nvSpPr>
          <p:cNvPr id="673" name="Google Shape;673;p5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74" name="Google Shape;674;p50"/>
          <p:cNvSpPr/>
          <p:nvPr/>
        </p:nvSpPr>
        <p:spPr>
          <a:xfrm>
            <a:off x="1252981" y="1620561"/>
            <a:ext cx="7286333"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Geef complimenten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Vraag feedback</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Benoem wat je ziet (i.p.v. interpretaties)</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Geef aan wat het effect van het gedrag is</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Geef aan wat het gewenste gedrag is</a:t>
            </a:r>
            <a:endParaRPr/>
          </a:p>
        </p:txBody>
      </p:sp>
      <p:pic>
        <p:nvPicPr>
          <p:cNvPr id="675" name="Google Shape;675;p50"/>
          <p:cNvPicPr preferRelativeResize="0"/>
          <p:nvPr/>
        </p:nvPicPr>
        <p:blipFill rotWithShape="1">
          <a:blip r:embed="rId4">
            <a:alphaModFix/>
          </a:blip>
          <a:srcRect b="0" l="0" r="0" t="0"/>
          <a:stretch/>
        </p:blipFill>
        <p:spPr>
          <a:xfrm>
            <a:off x="826802" y="1935078"/>
            <a:ext cx="316964" cy="244927"/>
          </a:xfrm>
          <a:prstGeom prst="rect">
            <a:avLst/>
          </a:prstGeom>
          <a:noFill/>
          <a:ln>
            <a:noFill/>
          </a:ln>
        </p:spPr>
      </p:pic>
      <p:pic>
        <p:nvPicPr>
          <p:cNvPr id="676" name="Google Shape;676;p50"/>
          <p:cNvPicPr preferRelativeResize="0"/>
          <p:nvPr/>
        </p:nvPicPr>
        <p:blipFill rotWithShape="1">
          <a:blip r:embed="rId4">
            <a:alphaModFix/>
          </a:blip>
          <a:srcRect b="0" l="0" r="0" t="0"/>
          <a:stretch/>
        </p:blipFill>
        <p:spPr>
          <a:xfrm>
            <a:off x="818481" y="2589696"/>
            <a:ext cx="316964" cy="244927"/>
          </a:xfrm>
          <a:prstGeom prst="rect">
            <a:avLst/>
          </a:prstGeom>
          <a:noFill/>
          <a:ln>
            <a:noFill/>
          </a:ln>
        </p:spPr>
      </p:pic>
      <p:pic>
        <p:nvPicPr>
          <p:cNvPr id="677" name="Google Shape;677;p50"/>
          <p:cNvPicPr preferRelativeResize="0"/>
          <p:nvPr/>
        </p:nvPicPr>
        <p:blipFill rotWithShape="1">
          <a:blip r:embed="rId4">
            <a:alphaModFix/>
          </a:blip>
          <a:srcRect b="0" l="0" r="0" t="0"/>
          <a:stretch/>
        </p:blipFill>
        <p:spPr>
          <a:xfrm>
            <a:off x="818481" y="3244314"/>
            <a:ext cx="316964" cy="244927"/>
          </a:xfrm>
          <a:prstGeom prst="rect">
            <a:avLst/>
          </a:prstGeom>
          <a:noFill/>
          <a:ln>
            <a:noFill/>
          </a:ln>
        </p:spPr>
      </p:pic>
      <p:pic>
        <p:nvPicPr>
          <p:cNvPr id="678" name="Google Shape;678;p50"/>
          <p:cNvPicPr preferRelativeResize="0"/>
          <p:nvPr/>
        </p:nvPicPr>
        <p:blipFill rotWithShape="1">
          <a:blip r:embed="rId4">
            <a:alphaModFix/>
          </a:blip>
          <a:srcRect b="0" l="0" r="0" t="0"/>
          <a:stretch/>
        </p:blipFill>
        <p:spPr>
          <a:xfrm>
            <a:off x="826802" y="3875505"/>
            <a:ext cx="316964" cy="244927"/>
          </a:xfrm>
          <a:prstGeom prst="rect">
            <a:avLst/>
          </a:prstGeom>
          <a:noFill/>
          <a:ln>
            <a:noFill/>
          </a:ln>
        </p:spPr>
      </p:pic>
      <p:pic>
        <p:nvPicPr>
          <p:cNvPr id="679" name="Google Shape;679;p50"/>
          <p:cNvPicPr preferRelativeResize="0"/>
          <p:nvPr/>
        </p:nvPicPr>
        <p:blipFill rotWithShape="1">
          <a:blip r:embed="rId4">
            <a:alphaModFix/>
          </a:blip>
          <a:srcRect b="0" l="0" r="0" t="0"/>
          <a:stretch/>
        </p:blipFill>
        <p:spPr>
          <a:xfrm>
            <a:off x="826802" y="4492266"/>
            <a:ext cx="316964" cy="24492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p51"/>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686" name="Google Shape;686;p51"/>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687" name="Google Shape;687;p5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Gespreksversnellers</a:t>
            </a:r>
            <a:endParaRPr b="0" i="0" sz="4200" u="none" cap="none" strike="noStrike">
              <a:solidFill>
                <a:schemeClr val="dk1"/>
              </a:solidFill>
              <a:latin typeface="Nunito Sans"/>
              <a:ea typeface="Nunito Sans"/>
              <a:cs typeface="Nunito Sans"/>
              <a:sym typeface="Nunito Sans"/>
            </a:endParaRPr>
          </a:p>
        </p:txBody>
      </p:sp>
      <p:pic>
        <p:nvPicPr>
          <p:cNvPr id="688" name="Google Shape;688;p5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3" name="Shape 693"/>
        <p:cNvGrpSpPr/>
        <p:nvPr/>
      </p:nvGrpSpPr>
      <p:grpSpPr>
        <a:xfrm>
          <a:off x="0" y="0"/>
          <a:ext cx="0" cy="0"/>
          <a:chOff x="0" y="0"/>
          <a:chExt cx="0" cy="0"/>
        </a:xfrm>
      </p:grpSpPr>
      <p:sp>
        <p:nvSpPr>
          <p:cNvPr id="694" name="Google Shape;694;p5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695" name="Google Shape;695;p52"/>
          <p:cNvGrpSpPr/>
          <p:nvPr/>
        </p:nvGrpSpPr>
        <p:grpSpPr>
          <a:xfrm>
            <a:off x="335359" y="1215456"/>
            <a:ext cx="3649930" cy="4787138"/>
            <a:chOff x="3176380" y="1047797"/>
            <a:chExt cx="2737448" cy="3108130"/>
          </a:xfrm>
        </p:grpSpPr>
        <p:sp>
          <p:nvSpPr>
            <p:cNvPr id="696" name="Google Shape;696;p52"/>
            <p:cNvSpPr/>
            <p:nvPr/>
          </p:nvSpPr>
          <p:spPr>
            <a:xfrm>
              <a:off x="3176380" y="1047797"/>
              <a:ext cx="2716048"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697" name="Google Shape;697;p52"/>
            <p:cNvSpPr/>
            <p:nvPr/>
          </p:nvSpPr>
          <p:spPr>
            <a:xfrm>
              <a:off x="3197779" y="2648793"/>
              <a:ext cx="2716049" cy="461665"/>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Bied structuur</a:t>
              </a:r>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grpSp>
      <p:grpSp>
        <p:nvGrpSpPr>
          <p:cNvPr id="698" name="Google Shape;698;p52"/>
          <p:cNvGrpSpPr/>
          <p:nvPr/>
        </p:nvGrpSpPr>
        <p:grpSpPr>
          <a:xfrm>
            <a:off x="4072243" y="1215456"/>
            <a:ext cx="3852742" cy="4787138"/>
            <a:chOff x="6008087" y="1072692"/>
            <a:chExt cx="2950996" cy="3136091"/>
          </a:xfrm>
        </p:grpSpPr>
        <p:sp>
          <p:nvSpPr>
            <p:cNvPr id="699" name="Google Shape;699;p52"/>
            <p:cNvSpPr/>
            <p:nvPr/>
          </p:nvSpPr>
          <p:spPr>
            <a:xfrm>
              <a:off x="6008087" y="1072692"/>
              <a:ext cx="2884392" cy="313609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00" name="Google Shape;700;p52"/>
            <p:cNvSpPr/>
            <p:nvPr/>
          </p:nvSpPr>
          <p:spPr>
            <a:xfrm>
              <a:off x="6008087" y="2709910"/>
              <a:ext cx="2950996" cy="59003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Maak informatie toegankelijk</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p:txBody>
        </p:sp>
      </p:grpSp>
      <p:sp>
        <p:nvSpPr>
          <p:cNvPr id="701" name="Google Shape;701;p52"/>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073AC"/>
                </a:solidFill>
                <a:latin typeface="Nunito Sans"/>
                <a:ea typeface="Nunito Sans"/>
                <a:cs typeface="Nunito Sans"/>
                <a:sym typeface="Nunito Sans"/>
              </a:rPr>
              <a:t>Drie versnellers</a:t>
            </a:r>
            <a:endParaRPr b="0" i="0" u="none" cap="none" strike="noStrike">
              <a:solidFill>
                <a:schemeClr val="lt1"/>
              </a:solidFill>
            </a:endParaRPr>
          </a:p>
        </p:txBody>
      </p:sp>
      <p:grpSp>
        <p:nvGrpSpPr>
          <p:cNvPr id="702" name="Google Shape;702;p52"/>
          <p:cNvGrpSpPr/>
          <p:nvPr/>
        </p:nvGrpSpPr>
        <p:grpSpPr>
          <a:xfrm>
            <a:off x="7953513" y="1215456"/>
            <a:ext cx="3736838" cy="4816426"/>
            <a:chOff x="395536" y="1047796"/>
            <a:chExt cx="2696724" cy="3108130"/>
          </a:xfrm>
        </p:grpSpPr>
        <p:sp>
          <p:nvSpPr>
            <p:cNvPr id="703" name="Google Shape;703;p52"/>
            <p:cNvSpPr/>
            <p:nvPr/>
          </p:nvSpPr>
          <p:spPr>
            <a:xfrm>
              <a:off x="395536" y="1047796"/>
              <a:ext cx="2696724"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04" name="Google Shape;704;p52"/>
            <p:cNvSpPr/>
            <p:nvPr/>
          </p:nvSpPr>
          <p:spPr>
            <a:xfrm>
              <a:off x="395536" y="2659821"/>
              <a:ext cx="2696724" cy="580957"/>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Creëer triggers</a:t>
              </a:r>
              <a:endParaRPr/>
            </a:p>
          </p:txBody>
        </p:sp>
      </p:grpSp>
      <p:pic>
        <p:nvPicPr>
          <p:cNvPr id="705" name="Google Shape;705;p52"/>
          <p:cNvPicPr preferRelativeResize="0"/>
          <p:nvPr/>
        </p:nvPicPr>
        <p:blipFill rotWithShape="1">
          <a:blip r:embed="rId3">
            <a:alphaModFix/>
          </a:blip>
          <a:srcRect b="0" l="0" r="0" t="0"/>
          <a:stretch/>
        </p:blipFill>
        <p:spPr>
          <a:xfrm>
            <a:off x="1576907" y="2027743"/>
            <a:ext cx="1195365" cy="1195365"/>
          </a:xfrm>
          <a:prstGeom prst="rect">
            <a:avLst/>
          </a:prstGeom>
          <a:noFill/>
          <a:ln>
            <a:noFill/>
          </a:ln>
        </p:spPr>
      </p:pic>
      <p:pic>
        <p:nvPicPr>
          <p:cNvPr id="706" name="Google Shape;706;p52"/>
          <p:cNvPicPr preferRelativeResize="0"/>
          <p:nvPr/>
        </p:nvPicPr>
        <p:blipFill rotWithShape="1">
          <a:blip r:embed="rId4">
            <a:alphaModFix/>
          </a:blip>
          <a:srcRect b="0" l="0" r="0" t="0"/>
          <a:stretch/>
        </p:blipFill>
        <p:spPr>
          <a:xfrm>
            <a:off x="9190615" y="2068782"/>
            <a:ext cx="1262633" cy="1135735"/>
          </a:xfrm>
          <a:prstGeom prst="rect">
            <a:avLst/>
          </a:prstGeom>
          <a:noFill/>
          <a:ln>
            <a:noFill/>
          </a:ln>
        </p:spPr>
      </p:pic>
      <p:pic>
        <p:nvPicPr>
          <p:cNvPr id="707" name="Google Shape;707;p52"/>
          <p:cNvPicPr preferRelativeResize="0"/>
          <p:nvPr/>
        </p:nvPicPr>
        <p:blipFill rotWithShape="1">
          <a:blip r:embed="rId5">
            <a:alphaModFix/>
          </a:blip>
          <a:srcRect b="0" l="0" r="0" t="0"/>
          <a:stretch/>
        </p:blipFill>
        <p:spPr>
          <a:xfrm>
            <a:off x="5499236" y="2106673"/>
            <a:ext cx="998756" cy="105995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53"/>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     </a:t>
            </a:r>
            <a:endParaRPr b="0" i="0" sz="2800" u="none" cap="none" strike="noStrike">
              <a:solidFill>
                <a:schemeClr val="lt1"/>
              </a:solidFill>
              <a:latin typeface="Calibri"/>
              <a:ea typeface="Calibri"/>
              <a:cs typeface="Calibri"/>
              <a:sym typeface="Calibri"/>
            </a:endParaRPr>
          </a:p>
        </p:txBody>
      </p:sp>
      <p:sp>
        <p:nvSpPr>
          <p:cNvPr id="714" name="Google Shape;714;p5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57ABB"/>
                </a:solidFill>
                <a:latin typeface="Nunito Sans"/>
                <a:ea typeface="Nunito Sans"/>
                <a:cs typeface="Nunito Sans"/>
                <a:sym typeface="Nunito Sans"/>
              </a:rPr>
              <a:t>Bied structuur</a:t>
            </a:r>
            <a:endParaRPr b="0" i="0" u="none" cap="none" strike="noStrike">
              <a:solidFill>
                <a:srgbClr val="057ABB"/>
              </a:solidFill>
            </a:endParaRPr>
          </a:p>
        </p:txBody>
      </p:sp>
      <p:sp>
        <p:nvSpPr>
          <p:cNvPr id="715" name="Google Shape;715;p53"/>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Persoonlijk</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p:txBody>
      </p:sp>
      <p:sp>
        <p:nvSpPr>
          <p:cNvPr id="716" name="Google Shape;716;p53"/>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717" name="Google Shape;717;p53"/>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Groei &amp; ontwikkeling</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595959"/>
              </a:solidFill>
              <a:latin typeface="Nunito Sans"/>
              <a:ea typeface="Nunito Sans"/>
              <a:cs typeface="Nunito Sans"/>
              <a:sym typeface="Nunito Sans"/>
            </a:endParaRPr>
          </a:p>
        </p:txBody>
      </p:sp>
      <p:sp>
        <p:nvSpPr>
          <p:cNvPr id="718" name="Google Shape;718;p53"/>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719" name="Google Shape;719;p53"/>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Huidige rol &amp; doelen</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23232"/>
              </a:solidFill>
              <a:latin typeface="Nunito Sans"/>
              <a:ea typeface="Nunito Sans"/>
              <a:cs typeface="Nunito Sans"/>
              <a:sym typeface="Nunito Sans"/>
            </a:endParaRPr>
          </a:p>
        </p:txBody>
      </p:sp>
      <p:pic>
        <p:nvPicPr>
          <p:cNvPr id="720" name="Google Shape;720;p53"/>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721" name="Google Shape;721;p53"/>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722" name="Google Shape;722;p53"/>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723" name="Google Shape;723;p53"/>
          <p:cNvPicPr preferRelativeResize="0"/>
          <p:nvPr/>
        </p:nvPicPr>
        <p:blipFill rotWithShape="1">
          <a:blip r:embed="rId4">
            <a:alphaModFix/>
          </a:blip>
          <a:srcRect b="0" l="0" r="0" t="0"/>
          <a:stretch/>
        </p:blipFill>
        <p:spPr>
          <a:xfrm>
            <a:off x="9005033" y="2314020"/>
            <a:ext cx="1991047" cy="199174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7" name="Shape 727"/>
        <p:cNvGrpSpPr/>
        <p:nvPr/>
      </p:nvGrpSpPr>
      <p:grpSpPr>
        <a:xfrm>
          <a:off x="0" y="0"/>
          <a:ext cx="0" cy="0"/>
          <a:chOff x="0" y="0"/>
          <a:chExt cx="0" cy="0"/>
        </a:xfrm>
      </p:grpSpPr>
      <p:sp>
        <p:nvSpPr>
          <p:cNvPr id="728" name="Google Shape;728;p54"/>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Maak informatie toegankelijk</a:t>
            </a:r>
            <a:endParaRPr b="0" i="0" sz="4400" u="none" cap="none" strike="noStrike">
              <a:solidFill>
                <a:schemeClr val="lt1"/>
              </a:solidFill>
              <a:latin typeface="Calibri"/>
              <a:ea typeface="Calibri"/>
              <a:cs typeface="Calibri"/>
              <a:sym typeface="Calibri"/>
            </a:endParaRPr>
          </a:p>
        </p:txBody>
      </p:sp>
      <p:sp>
        <p:nvSpPr>
          <p:cNvPr id="729" name="Google Shape;729;p5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730" name="Google Shape;730;p54"/>
          <p:cNvPicPr preferRelativeResize="0"/>
          <p:nvPr/>
        </p:nvPicPr>
        <p:blipFill rotWithShape="1">
          <a:blip r:embed="rId3">
            <a:alphaModFix/>
          </a:blip>
          <a:srcRect b="0" l="0" r="0" t="0"/>
          <a:stretch/>
        </p:blipFill>
        <p:spPr>
          <a:xfrm>
            <a:off x="2058774" y="1124677"/>
            <a:ext cx="7320753" cy="513757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4" name="Shape 734"/>
        <p:cNvGrpSpPr/>
        <p:nvPr/>
      </p:nvGrpSpPr>
      <p:grpSpPr>
        <a:xfrm>
          <a:off x="0" y="0"/>
          <a:ext cx="0" cy="0"/>
          <a:chOff x="0" y="0"/>
          <a:chExt cx="0" cy="0"/>
        </a:xfrm>
      </p:grpSpPr>
      <p:sp>
        <p:nvSpPr>
          <p:cNvPr id="735" name="Google Shape;735;p55"/>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736" name="Google Shape;736;p55"/>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5 minuten (plenair)</a:t>
            </a:r>
            <a:endParaRPr b="0" i="0" sz="2800" u="none" cap="none" strike="noStrike">
              <a:solidFill>
                <a:srgbClr val="595959"/>
              </a:solidFill>
              <a:latin typeface="Nunito Sans"/>
              <a:ea typeface="Nunito Sans"/>
              <a:cs typeface="Nunito Sans"/>
              <a:sym typeface="Nunito Sans"/>
            </a:endParaRPr>
          </a:p>
        </p:txBody>
      </p:sp>
      <p:pic>
        <p:nvPicPr>
          <p:cNvPr id="737" name="Google Shape;737;p55"/>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738" name="Google Shape;738;p55"/>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739" name="Google Shape;739;p55"/>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sp>
        <p:nvSpPr>
          <p:cNvPr id="740" name="Google Shape;740;p5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41" name="Google Shape;741;p55"/>
          <p:cNvSpPr/>
          <p:nvPr/>
        </p:nvSpPr>
        <p:spPr>
          <a:xfrm>
            <a:off x="1267675" y="3346560"/>
            <a:ext cx="11063662"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kun je doen om jezelf en je medewerkers te triggeren een gesprek in te plannen of bespreekpunten te agenderen? </a:t>
            </a:r>
            <a:endParaRPr b="0" i="0" sz="2800" u="none" cap="none" strike="noStrike">
              <a:solidFill>
                <a:srgbClr val="424242"/>
              </a:solidFill>
              <a:latin typeface="Nunito Sans"/>
              <a:ea typeface="Nunito Sans"/>
              <a:cs typeface="Nunito Sans"/>
              <a:sym typeface="Nunito Sans"/>
            </a:endParaRPr>
          </a:p>
        </p:txBody>
      </p:sp>
      <p:sp>
        <p:nvSpPr>
          <p:cNvPr id="742" name="Google Shape;742;p55"/>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Creëer triggers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6" name="Shape 746"/>
        <p:cNvGrpSpPr/>
        <p:nvPr/>
      </p:nvGrpSpPr>
      <p:grpSpPr>
        <a:xfrm>
          <a:off x="0" y="0"/>
          <a:ext cx="0" cy="0"/>
          <a:chOff x="0" y="0"/>
          <a:chExt cx="0" cy="0"/>
        </a:xfrm>
      </p:grpSpPr>
      <p:sp>
        <p:nvSpPr>
          <p:cNvPr id="747" name="Google Shape;747;p56"/>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748" name="Google Shape;748;p56"/>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id="749" name="Google Shape;749;p56"/>
          <p:cNvPicPr preferRelativeResize="0"/>
          <p:nvPr/>
        </p:nvPicPr>
        <p:blipFill rotWithShape="1">
          <a:blip r:embed="rId3">
            <a:alphaModFix/>
          </a:blip>
          <a:srcRect b="0" l="0" r="0" t="0"/>
          <a:stretch/>
        </p:blipFill>
        <p:spPr>
          <a:xfrm>
            <a:off x="9177032" y="2543252"/>
            <a:ext cx="1647050" cy="1647050"/>
          </a:xfrm>
          <a:prstGeom prst="rect">
            <a:avLst/>
          </a:prstGeom>
          <a:noFill/>
          <a:ln>
            <a:noFill/>
          </a:ln>
        </p:spPr>
      </p:pic>
      <p:sp>
        <p:nvSpPr>
          <p:cNvPr id="750" name="Google Shape;750;p56"/>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 welk gedrag wil jij nog verder groeien?</a:t>
            </a:r>
            <a:endParaRPr/>
          </a:p>
        </p:txBody>
      </p:sp>
      <p:sp>
        <p:nvSpPr>
          <p:cNvPr id="751" name="Google Shape;751;p5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52" name="Google Shape;752;p56"/>
          <p:cNvSpPr/>
          <p:nvPr/>
        </p:nvSpPr>
        <p:spPr>
          <a:xfrm>
            <a:off x="1252982" y="1620561"/>
            <a:ext cx="7748636"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Breng structuur aan in gesprekken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Gebruik Dialog om informatie te delen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Agendeer besprekpunten in Dialog </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Trigger het plannen van gesprekken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Gebruik Dialog in je way-of-working</a:t>
            </a:r>
            <a:endParaRPr b="0" i="0" sz="2800" u="none" cap="none" strike="noStrike">
              <a:solidFill>
                <a:srgbClr val="595959"/>
              </a:solidFill>
              <a:latin typeface="Nunito Sans"/>
              <a:ea typeface="Nunito Sans"/>
              <a:cs typeface="Nunito Sans"/>
              <a:sym typeface="Nunito Sans"/>
            </a:endParaRPr>
          </a:p>
        </p:txBody>
      </p:sp>
      <p:pic>
        <p:nvPicPr>
          <p:cNvPr id="753" name="Google Shape;753;p56"/>
          <p:cNvPicPr preferRelativeResize="0"/>
          <p:nvPr/>
        </p:nvPicPr>
        <p:blipFill rotWithShape="1">
          <a:blip r:embed="rId4">
            <a:alphaModFix/>
          </a:blip>
          <a:srcRect b="0" l="0" r="0" t="0"/>
          <a:stretch/>
        </p:blipFill>
        <p:spPr>
          <a:xfrm>
            <a:off x="826802" y="1935078"/>
            <a:ext cx="316964" cy="244927"/>
          </a:xfrm>
          <a:prstGeom prst="rect">
            <a:avLst/>
          </a:prstGeom>
          <a:noFill/>
          <a:ln>
            <a:noFill/>
          </a:ln>
        </p:spPr>
      </p:pic>
      <p:pic>
        <p:nvPicPr>
          <p:cNvPr id="754" name="Google Shape;754;p56"/>
          <p:cNvPicPr preferRelativeResize="0"/>
          <p:nvPr/>
        </p:nvPicPr>
        <p:blipFill rotWithShape="1">
          <a:blip r:embed="rId4">
            <a:alphaModFix/>
          </a:blip>
          <a:srcRect b="0" l="0" r="0" t="0"/>
          <a:stretch/>
        </p:blipFill>
        <p:spPr>
          <a:xfrm>
            <a:off x="818481" y="2589696"/>
            <a:ext cx="316964" cy="244927"/>
          </a:xfrm>
          <a:prstGeom prst="rect">
            <a:avLst/>
          </a:prstGeom>
          <a:noFill/>
          <a:ln>
            <a:noFill/>
          </a:ln>
        </p:spPr>
      </p:pic>
      <p:pic>
        <p:nvPicPr>
          <p:cNvPr id="755" name="Google Shape;755;p56"/>
          <p:cNvPicPr preferRelativeResize="0"/>
          <p:nvPr/>
        </p:nvPicPr>
        <p:blipFill rotWithShape="1">
          <a:blip r:embed="rId4">
            <a:alphaModFix/>
          </a:blip>
          <a:srcRect b="0" l="0" r="0" t="0"/>
          <a:stretch/>
        </p:blipFill>
        <p:spPr>
          <a:xfrm>
            <a:off x="818481" y="3244314"/>
            <a:ext cx="316964" cy="244927"/>
          </a:xfrm>
          <a:prstGeom prst="rect">
            <a:avLst/>
          </a:prstGeom>
          <a:noFill/>
          <a:ln>
            <a:noFill/>
          </a:ln>
        </p:spPr>
      </p:pic>
      <p:pic>
        <p:nvPicPr>
          <p:cNvPr id="756" name="Google Shape;756;p56"/>
          <p:cNvPicPr preferRelativeResize="0"/>
          <p:nvPr/>
        </p:nvPicPr>
        <p:blipFill rotWithShape="1">
          <a:blip r:embed="rId4">
            <a:alphaModFix/>
          </a:blip>
          <a:srcRect b="0" l="0" r="0" t="0"/>
          <a:stretch/>
        </p:blipFill>
        <p:spPr>
          <a:xfrm>
            <a:off x="826802" y="3875505"/>
            <a:ext cx="316964" cy="244927"/>
          </a:xfrm>
          <a:prstGeom prst="rect">
            <a:avLst/>
          </a:prstGeom>
          <a:noFill/>
          <a:ln>
            <a:noFill/>
          </a:ln>
        </p:spPr>
      </p:pic>
      <p:pic>
        <p:nvPicPr>
          <p:cNvPr id="757" name="Google Shape;757;p56"/>
          <p:cNvPicPr preferRelativeResize="0"/>
          <p:nvPr/>
        </p:nvPicPr>
        <p:blipFill rotWithShape="1">
          <a:blip r:embed="rId4">
            <a:alphaModFix/>
          </a:blip>
          <a:srcRect b="0" l="0" r="0" t="0"/>
          <a:stretch/>
        </p:blipFill>
        <p:spPr>
          <a:xfrm>
            <a:off x="826802" y="4492266"/>
            <a:ext cx="316964" cy="24492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2" name="Shape 762"/>
        <p:cNvGrpSpPr/>
        <p:nvPr/>
      </p:nvGrpSpPr>
      <p:grpSpPr>
        <a:xfrm>
          <a:off x="0" y="0"/>
          <a:ext cx="0" cy="0"/>
          <a:chOff x="0" y="0"/>
          <a:chExt cx="0" cy="0"/>
        </a:xfrm>
      </p:grpSpPr>
      <p:sp>
        <p:nvSpPr>
          <p:cNvPr id="763" name="Google Shape;763;p57"/>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764" name="Google Shape;764;p57"/>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765" name="Google Shape;765;p57"/>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Pauze</a:t>
            </a:r>
            <a:endParaRPr b="0" i="0" sz="4200" u="none" cap="none" strike="noStrike">
              <a:solidFill>
                <a:schemeClr val="dk1"/>
              </a:solidFill>
              <a:latin typeface="Nunito Sans"/>
              <a:ea typeface="Nunito Sans"/>
              <a:cs typeface="Nunito Sans"/>
              <a:sym typeface="Nunito Sans"/>
            </a:endParaRPr>
          </a:p>
        </p:txBody>
      </p:sp>
      <p:pic>
        <p:nvPicPr>
          <p:cNvPr id="766" name="Google Shape;766;p57"/>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1" name="Shape 771"/>
        <p:cNvGrpSpPr/>
        <p:nvPr/>
      </p:nvGrpSpPr>
      <p:grpSpPr>
        <a:xfrm>
          <a:off x="0" y="0"/>
          <a:ext cx="0" cy="0"/>
          <a:chOff x="0" y="0"/>
          <a:chExt cx="0" cy="0"/>
        </a:xfrm>
      </p:grpSpPr>
      <p:sp>
        <p:nvSpPr>
          <p:cNvPr id="772" name="Google Shape;772;p58"/>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773" name="Google Shape;773;p58"/>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774" name="Google Shape;774;p58"/>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Samenvatting</a:t>
            </a:r>
            <a:endParaRPr b="0" i="0" sz="4200" u="none" cap="none" strike="noStrike">
              <a:solidFill>
                <a:schemeClr val="dk1"/>
              </a:solidFill>
              <a:latin typeface="Nunito Sans"/>
              <a:ea typeface="Nunito Sans"/>
              <a:cs typeface="Nunito Sans"/>
              <a:sym typeface="Nunito Sans"/>
            </a:endParaRPr>
          </a:p>
        </p:txBody>
      </p:sp>
      <p:pic>
        <p:nvPicPr>
          <p:cNvPr id="775" name="Google Shape;775;p58"/>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9" name="Shape 779"/>
        <p:cNvGrpSpPr/>
        <p:nvPr/>
      </p:nvGrpSpPr>
      <p:grpSpPr>
        <a:xfrm>
          <a:off x="0" y="0"/>
          <a:ext cx="0" cy="0"/>
          <a:chOff x="0" y="0"/>
          <a:chExt cx="0" cy="0"/>
        </a:xfrm>
      </p:grpSpPr>
      <p:sp>
        <p:nvSpPr>
          <p:cNvPr id="780" name="Google Shape;780;p59"/>
          <p:cNvSpPr/>
          <p:nvPr/>
        </p:nvSpPr>
        <p:spPr>
          <a:xfrm>
            <a:off x="373110" y="1215456"/>
            <a:ext cx="7812246"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781" name="Google Shape;781;p59"/>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Samenvattend: Kenmerken goed gesprek</a:t>
            </a:r>
            <a:endParaRPr b="0" i="0" sz="4400" u="none" cap="none" strike="noStrike">
              <a:solidFill>
                <a:schemeClr val="lt1"/>
              </a:solidFill>
              <a:latin typeface="Calibri"/>
              <a:ea typeface="Calibri"/>
              <a:cs typeface="Calibri"/>
              <a:sym typeface="Calibri"/>
            </a:endParaRPr>
          </a:p>
        </p:txBody>
      </p:sp>
      <p:sp>
        <p:nvSpPr>
          <p:cNvPr id="782" name="Google Shape;782;p59"/>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83" name="Google Shape;783;p59"/>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Gezamenlijk doel</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Positieve houding</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Echt luisteren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Scherp doorvragen</a:t>
            </a:r>
            <a:endParaRPr/>
          </a:p>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Feedback (growth mindset)</a:t>
            </a:r>
            <a:endParaRPr/>
          </a:p>
        </p:txBody>
      </p:sp>
      <p:pic>
        <p:nvPicPr>
          <p:cNvPr id="784" name="Google Shape;784;p59"/>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785" name="Google Shape;785;p59"/>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sp>
        <p:nvSpPr>
          <p:cNvPr id="786" name="Google Shape;786;p59"/>
          <p:cNvSpPr/>
          <p:nvPr/>
        </p:nvSpPr>
        <p:spPr>
          <a:xfrm>
            <a:off x="8539315" y="1215456"/>
            <a:ext cx="3279575"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787" name="Google Shape;787;p59"/>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788" name="Google Shape;788;p59"/>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789" name="Google Shape;789;p59"/>
          <p:cNvPicPr preferRelativeResize="0"/>
          <p:nvPr/>
        </p:nvPicPr>
        <p:blipFill rotWithShape="1">
          <a:blip r:embed="rId3">
            <a:alphaModFix/>
          </a:blip>
          <a:srcRect b="0" l="0" r="0" t="0"/>
          <a:stretch/>
        </p:blipFill>
        <p:spPr>
          <a:xfrm>
            <a:off x="826802" y="4506696"/>
            <a:ext cx="316964" cy="244927"/>
          </a:xfrm>
          <a:prstGeom prst="rect">
            <a:avLst/>
          </a:prstGeom>
          <a:noFill/>
          <a:ln>
            <a:noFill/>
          </a:ln>
        </p:spPr>
      </p:pic>
      <p:pic>
        <p:nvPicPr>
          <p:cNvPr id="790" name="Google Shape;790;p59"/>
          <p:cNvPicPr preferRelativeResize="0"/>
          <p:nvPr/>
        </p:nvPicPr>
        <p:blipFill rotWithShape="1">
          <a:blip r:embed="rId4">
            <a:alphaModFix/>
          </a:blip>
          <a:srcRect b="0" l="0" r="0" t="0"/>
          <a:stretch/>
        </p:blipFill>
        <p:spPr>
          <a:xfrm>
            <a:off x="9252516" y="2491056"/>
            <a:ext cx="1848300" cy="1761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6"/>
          <p:cNvSpPr/>
          <p:nvPr/>
        </p:nvSpPr>
        <p:spPr>
          <a:xfrm>
            <a:off x="373110" y="1215456"/>
            <a:ext cx="7812246"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98" name="Google Shape;98;p6"/>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Programma</a:t>
            </a:r>
            <a:endParaRPr b="0" i="0" sz="4400" u="none" cap="none" strike="noStrike">
              <a:solidFill>
                <a:schemeClr val="lt1"/>
              </a:solidFill>
              <a:latin typeface="Calibri"/>
              <a:ea typeface="Calibri"/>
              <a:cs typeface="Calibri"/>
              <a:sym typeface="Calibri"/>
            </a:endParaRPr>
          </a:p>
        </p:txBody>
      </p:sp>
      <p:sp>
        <p:nvSpPr>
          <p:cNvPr id="99" name="Google Shape;99;p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00" name="Google Shape;100;p6"/>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Gezamenlijk doel</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Positieve houding</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Echt luisteren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Scherp doorvragen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Feedback (growth mindset)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Gespreksversnellers</a:t>
            </a:r>
            <a:endParaRPr/>
          </a:p>
        </p:txBody>
      </p:sp>
      <p:pic>
        <p:nvPicPr>
          <p:cNvPr id="101" name="Google Shape;101;p6"/>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102" name="Google Shape;102;p6"/>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sp>
        <p:nvSpPr>
          <p:cNvPr id="103" name="Google Shape;103;p6"/>
          <p:cNvSpPr/>
          <p:nvPr/>
        </p:nvSpPr>
        <p:spPr>
          <a:xfrm>
            <a:off x="8539315" y="1215456"/>
            <a:ext cx="3279575"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104" name="Google Shape;104;p6"/>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105" name="Google Shape;105;p6"/>
          <p:cNvPicPr preferRelativeResize="0"/>
          <p:nvPr/>
        </p:nvPicPr>
        <p:blipFill rotWithShape="1">
          <a:blip r:embed="rId4">
            <a:alphaModFix/>
          </a:blip>
          <a:srcRect b="0" l="0" r="0" t="0"/>
          <a:stretch/>
        </p:blipFill>
        <p:spPr>
          <a:xfrm>
            <a:off x="9342123" y="2490659"/>
            <a:ext cx="1673958" cy="1752236"/>
          </a:xfrm>
          <a:prstGeom prst="rect">
            <a:avLst/>
          </a:prstGeom>
          <a:noFill/>
          <a:ln>
            <a:noFill/>
          </a:ln>
        </p:spPr>
      </p:pic>
      <p:pic>
        <p:nvPicPr>
          <p:cNvPr id="106" name="Google Shape;106;p6"/>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107" name="Google Shape;107;p6"/>
          <p:cNvPicPr preferRelativeResize="0"/>
          <p:nvPr/>
        </p:nvPicPr>
        <p:blipFill rotWithShape="1">
          <a:blip r:embed="rId3">
            <a:alphaModFix/>
          </a:blip>
          <a:srcRect b="0" l="0" r="0" t="0"/>
          <a:stretch/>
        </p:blipFill>
        <p:spPr>
          <a:xfrm>
            <a:off x="826802" y="4506696"/>
            <a:ext cx="316964" cy="244927"/>
          </a:xfrm>
          <a:prstGeom prst="rect">
            <a:avLst/>
          </a:prstGeom>
          <a:noFill/>
          <a:ln>
            <a:noFill/>
          </a:ln>
        </p:spPr>
      </p:pic>
      <p:pic>
        <p:nvPicPr>
          <p:cNvPr id="108" name="Google Shape;108;p6"/>
          <p:cNvPicPr preferRelativeResize="0"/>
          <p:nvPr/>
        </p:nvPicPr>
        <p:blipFill rotWithShape="1">
          <a:blip r:embed="rId3">
            <a:alphaModFix/>
          </a:blip>
          <a:srcRect b="0" l="0" r="0" t="0"/>
          <a:stretch/>
        </p:blipFill>
        <p:spPr>
          <a:xfrm>
            <a:off x="818481" y="5062277"/>
            <a:ext cx="316964" cy="24492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5" name="Shape 795"/>
        <p:cNvGrpSpPr/>
        <p:nvPr/>
      </p:nvGrpSpPr>
      <p:grpSpPr>
        <a:xfrm>
          <a:off x="0" y="0"/>
          <a:ext cx="0" cy="0"/>
          <a:chOff x="0" y="0"/>
          <a:chExt cx="0" cy="0"/>
        </a:xfrm>
      </p:grpSpPr>
      <p:sp>
        <p:nvSpPr>
          <p:cNvPr id="796" name="Google Shape;796;p60"/>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797" name="Google Shape;797;p60"/>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798" name="Google Shape;798;p60"/>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Het goede gesprek voeren</a:t>
            </a:r>
            <a:endParaRPr b="0" i="0" sz="4200" u="none" cap="none" strike="noStrike">
              <a:solidFill>
                <a:schemeClr val="dk1"/>
              </a:solidFill>
              <a:latin typeface="Nunito Sans"/>
              <a:ea typeface="Nunito Sans"/>
              <a:cs typeface="Nunito Sans"/>
              <a:sym typeface="Nunito Sans"/>
            </a:endParaRPr>
          </a:p>
        </p:txBody>
      </p:sp>
      <p:pic>
        <p:nvPicPr>
          <p:cNvPr id="799" name="Google Shape;799;p60"/>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3" name="Shape 803"/>
        <p:cNvGrpSpPr/>
        <p:nvPr/>
      </p:nvGrpSpPr>
      <p:grpSpPr>
        <a:xfrm>
          <a:off x="0" y="0"/>
          <a:ext cx="0" cy="0"/>
          <a:chOff x="0" y="0"/>
          <a:chExt cx="0" cy="0"/>
        </a:xfrm>
      </p:grpSpPr>
      <p:sp>
        <p:nvSpPr>
          <p:cNvPr id="804" name="Google Shape;804;p61"/>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805" name="Google Shape;805;p61"/>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45 minuten (10 minuten per ronde)</a:t>
            </a:r>
            <a:endParaRPr b="0" i="0" sz="2800" u="none" cap="none" strike="noStrike">
              <a:solidFill>
                <a:srgbClr val="595959"/>
              </a:solidFill>
              <a:latin typeface="Nunito Sans"/>
              <a:ea typeface="Nunito Sans"/>
              <a:cs typeface="Nunito Sans"/>
              <a:sym typeface="Nunito Sans"/>
            </a:endParaRPr>
          </a:p>
        </p:txBody>
      </p:sp>
      <p:pic>
        <p:nvPicPr>
          <p:cNvPr id="806" name="Google Shape;806;p61"/>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807" name="Google Shape;807;p61"/>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808" name="Google Shape;808;p61"/>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pic>
        <p:nvPicPr>
          <p:cNvPr id="809" name="Google Shape;809;p61"/>
          <p:cNvPicPr preferRelativeResize="0"/>
          <p:nvPr/>
        </p:nvPicPr>
        <p:blipFill rotWithShape="1">
          <a:blip r:embed="rId4">
            <a:alphaModFix/>
          </a:blip>
          <a:srcRect b="0" l="0" r="0" t="0"/>
          <a:stretch/>
        </p:blipFill>
        <p:spPr>
          <a:xfrm>
            <a:off x="735500" y="4149147"/>
            <a:ext cx="447277" cy="447277"/>
          </a:xfrm>
          <a:prstGeom prst="rect">
            <a:avLst/>
          </a:prstGeom>
          <a:noFill/>
          <a:ln>
            <a:noFill/>
          </a:ln>
        </p:spPr>
      </p:pic>
      <p:sp>
        <p:nvSpPr>
          <p:cNvPr id="810" name="Google Shape;810;p6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11" name="Google Shape;811;p61"/>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Leidinggevende – medewerker – observator</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Casus wordt gedeeld door trainer</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10 minuten per gesprek, kort nabespreken, rouleren </a:t>
            </a:r>
            <a:endParaRPr/>
          </a:p>
        </p:txBody>
      </p:sp>
      <p:sp>
        <p:nvSpPr>
          <p:cNvPr id="812" name="Google Shape;812;p6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Het goede gesprek voeren</a:t>
            </a:r>
            <a:endParaRPr b="0" i="0" u="none" cap="none" strike="noStrike">
              <a:solidFill>
                <a:schemeClr val="lt1"/>
              </a:solidFill>
            </a:endParaRPr>
          </a:p>
        </p:txBody>
      </p:sp>
      <p:pic>
        <p:nvPicPr>
          <p:cNvPr id="813" name="Google Shape;813;p61"/>
          <p:cNvPicPr preferRelativeResize="0"/>
          <p:nvPr/>
        </p:nvPicPr>
        <p:blipFill rotWithShape="1">
          <a:blip r:embed="rId4">
            <a:alphaModFix/>
          </a:blip>
          <a:srcRect b="0" l="0" r="0" t="0"/>
          <a:stretch/>
        </p:blipFill>
        <p:spPr>
          <a:xfrm>
            <a:off x="735499" y="4790252"/>
            <a:ext cx="447277" cy="44727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2"/>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820" name="Google Shape;820;p62"/>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821" name="Google Shape;821;p62"/>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Secret observer</a:t>
            </a:r>
            <a:endParaRPr b="0" i="0" sz="4200" u="none" cap="none" strike="noStrike">
              <a:solidFill>
                <a:schemeClr val="dk1"/>
              </a:solidFill>
              <a:latin typeface="Nunito Sans"/>
              <a:ea typeface="Nunito Sans"/>
              <a:cs typeface="Nunito Sans"/>
              <a:sym typeface="Nunito Sans"/>
            </a:endParaRPr>
          </a:p>
        </p:txBody>
      </p:sp>
      <p:pic>
        <p:nvPicPr>
          <p:cNvPr id="822" name="Google Shape;822;p62"/>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63"/>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828" name="Google Shape;828;p63"/>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20 minuten (plenair)</a:t>
            </a:r>
            <a:endParaRPr b="0" i="0" sz="2800" u="none" cap="none" strike="noStrike">
              <a:solidFill>
                <a:srgbClr val="595959"/>
              </a:solidFill>
              <a:latin typeface="Nunito Sans"/>
              <a:ea typeface="Nunito Sans"/>
              <a:cs typeface="Nunito Sans"/>
              <a:sym typeface="Nunito Sans"/>
            </a:endParaRPr>
          </a:p>
        </p:txBody>
      </p:sp>
      <p:pic>
        <p:nvPicPr>
          <p:cNvPr id="829" name="Google Shape;829;p63"/>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830" name="Google Shape;830;p63"/>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831" name="Google Shape;831;p63"/>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pic>
        <p:nvPicPr>
          <p:cNvPr id="832" name="Google Shape;832;p63"/>
          <p:cNvPicPr preferRelativeResize="0"/>
          <p:nvPr/>
        </p:nvPicPr>
        <p:blipFill rotWithShape="1">
          <a:blip r:embed="rId4">
            <a:alphaModFix/>
          </a:blip>
          <a:srcRect b="0" l="0" r="0" t="0"/>
          <a:stretch/>
        </p:blipFill>
        <p:spPr>
          <a:xfrm>
            <a:off x="735500" y="4149147"/>
            <a:ext cx="447277" cy="447277"/>
          </a:xfrm>
          <a:prstGeom prst="rect">
            <a:avLst/>
          </a:prstGeom>
          <a:noFill/>
          <a:ln>
            <a:noFill/>
          </a:ln>
        </p:spPr>
      </p:pic>
      <p:sp>
        <p:nvSpPr>
          <p:cNvPr id="833" name="Google Shape;833;p6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34" name="Google Shape;834;p63"/>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Welk compliment geef je je collega (focus op gedrag)?</a:t>
            </a:r>
            <a:br>
              <a:rPr b="0" i="0" lang="en-US" sz="2800" u="none" cap="none" strike="noStrike">
                <a:solidFill>
                  <a:srgbClr val="595959"/>
                </a:solidFill>
                <a:latin typeface="Nunito Sans"/>
                <a:ea typeface="Nunito Sans"/>
                <a:cs typeface="Nunito Sans"/>
                <a:sym typeface="Nunito Sans"/>
              </a:rPr>
            </a:br>
            <a:r>
              <a:rPr b="0" i="0" lang="en-US" sz="2800" u="none" cap="none" strike="noStrike">
                <a:solidFill>
                  <a:srgbClr val="595959"/>
                </a:solidFill>
                <a:latin typeface="Nunito Sans"/>
                <a:ea typeface="Nunito Sans"/>
                <a:cs typeface="Nunito Sans"/>
                <a:sym typeface="Nunito Sans"/>
              </a:rPr>
              <a:t>Welke tip geef je je collega (growth mindset)?</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vind je van de feedback (ontvanger)?</a:t>
            </a:r>
            <a:endParaRPr b="0" i="0" sz="2800" u="none" cap="none" strike="noStrike">
              <a:solidFill>
                <a:srgbClr val="595959"/>
              </a:solidFill>
              <a:latin typeface="Nunito Sans"/>
              <a:ea typeface="Nunito Sans"/>
              <a:cs typeface="Nunito Sans"/>
              <a:sym typeface="Nunito Sans"/>
            </a:endParaRPr>
          </a:p>
        </p:txBody>
      </p:sp>
      <p:sp>
        <p:nvSpPr>
          <p:cNvPr id="835" name="Google Shape;835;p6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Secret observer</a:t>
            </a:r>
            <a:endParaRPr b="0" i="0" u="none" cap="none" strike="noStrike">
              <a:solidFill>
                <a:schemeClr val="lt1"/>
              </a:solidFill>
            </a:endParaRPr>
          </a:p>
        </p:txBody>
      </p:sp>
      <p:pic>
        <p:nvPicPr>
          <p:cNvPr id="836" name="Google Shape;836;p63"/>
          <p:cNvPicPr preferRelativeResize="0"/>
          <p:nvPr/>
        </p:nvPicPr>
        <p:blipFill rotWithShape="1">
          <a:blip r:embed="rId4">
            <a:alphaModFix/>
          </a:blip>
          <a:srcRect b="0" l="0" r="0" t="0"/>
          <a:stretch/>
        </p:blipFill>
        <p:spPr>
          <a:xfrm>
            <a:off x="735498" y="4790252"/>
            <a:ext cx="447277" cy="44727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1" name="Shape 841"/>
        <p:cNvGrpSpPr/>
        <p:nvPr/>
      </p:nvGrpSpPr>
      <p:grpSpPr>
        <a:xfrm>
          <a:off x="0" y="0"/>
          <a:ext cx="0" cy="0"/>
          <a:chOff x="0" y="0"/>
          <a:chExt cx="0" cy="0"/>
        </a:xfrm>
      </p:grpSpPr>
      <p:sp>
        <p:nvSpPr>
          <p:cNvPr id="842" name="Google Shape;842;p64"/>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843" name="Google Shape;843;p64"/>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844" name="Google Shape;844;p64"/>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Persoonlijk plan aanscherpen (in Dialog)</a:t>
            </a:r>
            <a:endParaRPr b="0" i="0" sz="4200" u="none" cap="none" strike="noStrike">
              <a:solidFill>
                <a:schemeClr val="dk1"/>
              </a:solidFill>
              <a:latin typeface="Nunito Sans"/>
              <a:ea typeface="Nunito Sans"/>
              <a:cs typeface="Nunito Sans"/>
              <a:sym typeface="Nunito Sans"/>
            </a:endParaRPr>
          </a:p>
        </p:txBody>
      </p:sp>
      <p:pic>
        <p:nvPicPr>
          <p:cNvPr id="845" name="Google Shape;845;p64"/>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9" name="Shape 849"/>
        <p:cNvGrpSpPr/>
        <p:nvPr/>
      </p:nvGrpSpPr>
      <p:grpSpPr>
        <a:xfrm>
          <a:off x="0" y="0"/>
          <a:ext cx="0" cy="0"/>
          <a:chOff x="0" y="0"/>
          <a:chExt cx="0" cy="0"/>
        </a:xfrm>
      </p:grpSpPr>
      <p:sp>
        <p:nvSpPr>
          <p:cNvPr id="850" name="Google Shape;850;p65"/>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851" name="Google Shape;851;p65"/>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20 minuten (individueel)</a:t>
            </a:r>
            <a:endParaRPr b="0" i="0" sz="2800" u="none" cap="none" strike="noStrike">
              <a:solidFill>
                <a:srgbClr val="595959"/>
              </a:solidFill>
              <a:latin typeface="Nunito Sans"/>
              <a:ea typeface="Nunito Sans"/>
              <a:cs typeface="Nunito Sans"/>
              <a:sym typeface="Nunito Sans"/>
            </a:endParaRPr>
          </a:p>
        </p:txBody>
      </p:sp>
      <p:pic>
        <p:nvPicPr>
          <p:cNvPr id="852" name="Google Shape;852;p65"/>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853" name="Google Shape;853;p65"/>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854" name="Google Shape;854;p65"/>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pic>
        <p:nvPicPr>
          <p:cNvPr id="855" name="Google Shape;855;p65"/>
          <p:cNvPicPr preferRelativeResize="0"/>
          <p:nvPr/>
        </p:nvPicPr>
        <p:blipFill rotWithShape="1">
          <a:blip r:embed="rId4">
            <a:alphaModFix/>
          </a:blip>
          <a:srcRect b="0" l="0" r="0" t="0"/>
          <a:stretch/>
        </p:blipFill>
        <p:spPr>
          <a:xfrm>
            <a:off x="735500" y="4149147"/>
            <a:ext cx="447277" cy="447277"/>
          </a:xfrm>
          <a:prstGeom prst="rect">
            <a:avLst/>
          </a:prstGeom>
          <a:noFill/>
          <a:ln>
            <a:noFill/>
          </a:ln>
        </p:spPr>
      </p:pic>
      <p:sp>
        <p:nvSpPr>
          <p:cNvPr id="856" name="Google Shape;856;p6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57" name="Google Shape;857;p65"/>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Welke ontwikkeldoel stel je voor jezelf?</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Met welk concreet gedrag ga je oefenen?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Hoe ga je dit doel verwoorden in Dialog (direct doen)</a:t>
            </a:r>
            <a:endParaRPr b="0" i="0" sz="2800" u="none" cap="none" strike="noStrike">
              <a:solidFill>
                <a:srgbClr val="595959"/>
              </a:solidFill>
              <a:latin typeface="Nunito Sans"/>
              <a:ea typeface="Nunito Sans"/>
              <a:cs typeface="Nunito Sans"/>
              <a:sym typeface="Nunito Sans"/>
            </a:endParaRPr>
          </a:p>
        </p:txBody>
      </p:sp>
      <p:sp>
        <p:nvSpPr>
          <p:cNvPr id="858" name="Google Shape;858;p65"/>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Persoonlijk plan aanscherpen (in Dialog)</a:t>
            </a:r>
            <a:endParaRPr b="0" i="0" u="none" cap="none" strike="noStrike">
              <a:solidFill>
                <a:schemeClr val="lt1"/>
              </a:solidFill>
            </a:endParaRPr>
          </a:p>
        </p:txBody>
      </p:sp>
      <p:pic>
        <p:nvPicPr>
          <p:cNvPr id="859" name="Google Shape;859;p65"/>
          <p:cNvPicPr preferRelativeResize="0"/>
          <p:nvPr/>
        </p:nvPicPr>
        <p:blipFill rotWithShape="1">
          <a:blip r:embed="rId4">
            <a:alphaModFix/>
          </a:blip>
          <a:srcRect b="0" l="0" r="0" t="0"/>
          <a:stretch/>
        </p:blipFill>
        <p:spPr>
          <a:xfrm>
            <a:off x="745887" y="4790252"/>
            <a:ext cx="447277" cy="44727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4" name="Shape 864"/>
        <p:cNvGrpSpPr/>
        <p:nvPr/>
      </p:nvGrpSpPr>
      <p:grpSpPr>
        <a:xfrm>
          <a:off x="0" y="0"/>
          <a:ext cx="0" cy="0"/>
          <a:chOff x="0" y="0"/>
          <a:chExt cx="0" cy="0"/>
        </a:xfrm>
      </p:grpSpPr>
      <p:sp>
        <p:nvSpPr>
          <p:cNvPr id="865" name="Google Shape;865;p66"/>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866" name="Google Shape;866;p66"/>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867" name="Google Shape;867;p66"/>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Evaluatie</a:t>
            </a:r>
            <a:endParaRPr b="0" i="0" sz="4200" u="none" cap="none" strike="noStrike">
              <a:solidFill>
                <a:schemeClr val="dk1"/>
              </a:solidFill>
              <a:latin typeface="Nunito Sans"/>
              <a:ea typeface="Nunito Sans"/>
              <a:cs typeface="Nunito Sans"/>
              <a:sym typeface="Nunito Sans"/>
            </a:endParaRPr>
          </a:p>
        </p:txBody>
      </p:sp>
      <p:pic>
        <p:nvPicPr>
          <p:cNvPr id="868" name="Google Shape;868;p66"/>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2" name="Shape 872"/>
        <p:cNvGrpSpPr/>
        <p:nvPr/>
      </p:nvGrpSpPr>
      <p:grpSpPr>
        <a:xfrm>
          <a:off x="0" y="0"/>
          <a:ext cx="0" cy="0"/>
          <a:chOff x="0" y="0"/>
          <a:chExt cx="0" cy="0"/>
        </a:xfrm>
      </p:grpSpPr>
      <p:sp>
        <p:nvSpPr>
          <p:cNvPr id="873" name="Google Shape;873;gdaad744255_0_0"/>
          <p:cNvSpPr/>
          <p:nvPr/>
        </p:nvSpPr>
        <p:spPr>
          <a:xfrm>
            <a:off x="767243" y="1525792"/>
            <a:ext cx="5253600" cy="3995100"/>
          </a:xfrm>
          <a:prstGeom prst="roundRect">
            <a:avLst>
              <a:gd fmla="val 4308" name="adj"/>
            </a:avLst>
          </a:prstGeom>
          <a:solidFill>
            <a:schemeClr val="lt1"/>
          </a:solidFill>
          <a:ln cap="flat" cmpd="sng" w="69850">
            <a:solidFill>
              <a:srgbClr val="2673A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74" name="Google Shape;874;gdaad744255_0_0"/>
          <p:cNvSpPr/>
          <p:nvPr/>
        </p:nvSpPr>
        <p:spPr>
          <a:xfrm>
            <a:off x="6312310" y="1525794"/>
            <a:ext cx="5253600" cy="39951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875" name="Google Shape;875;gdaad744255_0_0"/>
          <p:cNvPicPr preferRelativeResize="0"/>
          <p:nvPr/>
        </p:nvPicPr>
        <p:blipFill rotWithShape="1">
          <a:blip r:embed="rId3">
            <a:alphaModFix/>
          </a:blip>
          <a:srcRect b="0" l="0" r="0" t="0"/>
          <a:stretch/>
        </p:blipFill>
        <p:spPr>
          <a:xfrm>
            <a:off x="7579817" y="1762798"/>
            <a:ext cx="2580429" cy="3332403"/>
          </a:xfrm>
          <a:prstGeom prst="rect">
            <a:avLst/>
          </a:prstGeom>
          <a:noFill/>
          <a:ln>
            <a:noFill/>
          </a:ln>
        </p:spPr>
      </p:pic>
      <p:sp>
        <p:nvSpPr>
          <p:cNvPr id="876" name="Google Shape;876;gdaad744255_0_0"/>
          <p:cNvSpPr txBox="1"/>
          <p:nvPr>
            <p:ph type="title"/>
          </p:nvPr>
        </p:nvSpPr>
        <p:spPr>
          <a:xfrm>
            <a:off x="239348" y="271491"/>
            <a:ext cx="11563200" cy="9447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sz="4267">
                <a:solidFill>
                  <a:srgbClr val="0073AC"/>
                </a:solidFill>
                <a:latin typeface="Nunito Sans"/>
                <a:ea typeface="Nunito Sans"/>
                <a:cs typeface="Nunito Sans"/>
                <a:sym typeface="Nunito Sans"/>
              </a:rPr>
              <a:t>Evaluatie – 5 vragen</a:t>
            </a:r>
            <a:endParaRPr b="0" i="0" sz="4400" u="none" cap="none" strike="noStrike">
              <a:solidFill>
                <a:schemeClr val="lt1"/>
              </a:solidFill>
              <a:latin typeface="Calibri"/>
              <a:ea typeface="Calibri"/>
              <a:cs typeface="Calibri"/>
              <a:sym typeface="Calibri"/>
            </a:endParaRPr>
          </a:p>
        </p:txBody>
      </p:sp>
      <p:pic>
        <p:nvPicPr>
          <p:cNvPr id="877" name="Google Shape;877;gdaad744255_0_0"/>
          <p:cNvPicPr preferRelativeResize="0"/>
          <p:nvPr/>
        </p:nvPicPr>
        <p:blipFill rotWithShape="1">
          <a:blip r:embed="rId4">
            <a:alphaModFix/>
          </a:blip>
          <a:srcRect b="0" l="0" r="0" t="0"/>
          <a:stretch/>
        </p:blipFill>
        <p:spPr>
          <a:xfrm>
            <a:off x="1463696" y="1592917"/>
            <a:ext cx="3860799" cy="3860799"/>
          </a:xfrm>
          <a:prstGeom prst="rect">
            <a:avLst/>
          </a:prstGeom>
          <a:noFill/>
          <a:ln>
            <a:noFill/>
          </a:ln>
        </p:spPr>
      </p:pic>
      <p:sp>
        <p:nvSpPr>
          <p:cNvPr id="878" name="Google Shape;878;gdaad744255_0_0"/>
          <p:cNvSpPr txBox="1"/>
          <p:nvPr/>
        </p:nvSpPr>
        <p:spPr>
          <a:xfrm>
            <a:off x="745067" y="643467"/>
            <a:ext cx="1848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3" name="Shape 883"/>
        <p:cNvGrpSpPr/>
        <p:nvPr/>
      </p:nvGrpSpPr>
      <p:grpSpPr>
        <a:xfrm>
          <a:off x="0" y="0"/>
          <a:ext cx="0" cy="0"/>
          <a:chOff x="0" y="0"/>
          <a:chExt cx="0" cy="0"/>
        </a:xfrm>
      </p:grpSpPr>
      <p:sp>
        <p:nvSpPr>
          <p:cNvPr id="884" name="Google Shape;884;p68"/>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885" name="Google Shape;885;p68"/>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886" name="Google Shape;886;p68"/>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Bedankt en succes!</a:t>
            </a:r>
            <a:endParaRPr b="0" i="0" sz="4200" u="none" cap="none" strike="noStrike">
              <a:solidFill>
                <a:schemeClr val="dk1"/>
              </a:solidFill>
              <a:latin typeface="Nunito Sans"/>
              <a:ea typeface="Nunito Sans"/>
              <a:cs typeface="Nunito Sans"/>
              <a:sym typeface="Nunito Sans"/>
            </a:endParaRPr>
          </a:p>
        </p:txBody>
      </p:sp>
      <p:pic>
        <p:nvPicPr>
          <p:cNvPr id="887" name="Google Shape;887;p68"/>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7"/>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14" name="Google Shape;114;p7"/>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2 minuten (individueel) – 8 minuten (plenair)</a:t>
            </a:r>
            <a:endParaRPr b="0" i="0" sz="2800" u="none" cap="none" strike="noStrike">
              <a:solidFill>
                <a:srgbClr val="595959"/>
              </a:solidFill>
              <a:latin typeface="Nunito Sans"/>
              <a:ea typeface="Nunito Sans"/>
              <a:cs typeface="Nunito Sans"/>
              <a:sym typeface="Nunito Sans"/>
            </a:endParaRPr>
          </a:p>
        </p:txBody>
      </p:sp>
      <p:pic>
        <p:nvPicPr>
          <p:cNvPr id="115" name="Google Shape;115;p7"/>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sp>
        <p:nvSpPr>
          <p:cNvPr id="116" name="Google Shape;116;p7"/>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117" name="Google Shape;117;p7"/>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pic>
        <p:nvPicPr>
          <p:cNvPr id="118" name="Google Shape;118;p7"/>
          <p:cNvPicPr preferRelativeResize="0"/>
          <p:nvPr/>
        </p:nvPicPr>
        <p:blipFill rotWithShape="1">
          <a:blip r:embed="rId4">
            <a:alphaModFix/>
          </a:blip>
          <a:srcRect b="0" l="0" r="0" t="0"/>
          <a:stretch/>
        </p:blipFill>
        <p:spPr>
          <a:xfrm>
            <a:off x="735500" y="4149147"/>
            <a:ext cx="447277" cy="447277"/>
          </a:xfrm>
          <a:prstGeom prst="rect">
            <a:avLst/>
          </a:prstGeom>
          <a:noFill/>
          <a:ln>
            <a:noFill/>
          </a:ln>
        </p:spPr>
      </p:pic>
      <p:sp>
        <p:nvSpPr>
          <p:cNvPr id="119" name="Google Shape;119;p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20" name="Google Shape;120;p7"/>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wil je leren?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kom je brengen?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Wat verwacht je van anderen?</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424242"/>
              </a:solidFill>
              <a:latin typeface="Nunito Sans"/>
              <a:ea typeface="Nunito Sans"/>
              <a:cs typeface="Nunito Sans"/>
              <a:sym typeface="Nunito Sans"/>
            </a:endParaRPr>
          </a:p>
        </p:txBody>
      </p:sp>
      <p:sp>
        <p:nvSpPr>
          <p:cNvPr id="121" name="Google Shape;121;p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Verwachtingen</a:t>
            </a:r>
            <a:endParaRPr b="0" i="0" u="none" cap="none" strike="noStrike">
              <a:solidFill>
                <a:schemeClr val="lt1"/>
              </a:solidFill>
            </a:endParaRPr>
          </a:p>
        </p:txBody>
      </p:sp>
      <p:pic>
        <p:nvPicPr>
          <p:cNvPr id="122" name="Google Shape;122;p7"/>
          <p:cNvPicPr preferRelativeResize="0"/>
          <p:nvPr/>
        </p:nvPicPr>
        <p:blipFill rotWithShape="1">
          <a:blip r:embed="rId4">
            <a:alphaModFix/>
          </a:blip>
          <a:srcRect b="0" l="0" r="0" t="0"/>
          <a:stretch/>
        </p:blipFill>
        <p:spPr>
          <a:xfrm>
            <a:off x="735498" y="4790252"/>
            <a:ext cx="447277" cy="4472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8"/>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29" name="Google Shape;129;p8"/>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130" name="Google Shape;130;p8"/>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Secret observer</a:t>
            </a:r>
            <a:endParaRPr b="0" i="0" sz="4200" u="none" cap="none" strike="noStrike">
              <a:solidFill>
                <a:schemeClr val="dk1"/>
              </a:solidFill>
              <a:latin typeface="Nunito Sans"/>
              <a:ea typeface="Nunito Sans"/>
              <a:cs typeface="Nunito Sans"/>
              <a:sym typeface="Nunito Sans"/>
            </a:endParaRPr>
          </a:p>
        </p:txBody>
      </p:sp>
      <p:pic>
        <p:nvPicPr>
          <p:cNvPr id="131" name="Google Shape;131;p8"/>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9"/>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37" name="Google Shape;137;p9"/>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38" name="Google Shape;138;p9"/>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rgbClr val="595959"/>
                </a:solidFill>
                <a:latin typeface="Nunito Sans"/>
                <a:ea typeface="Nunito Sans"/>
                <a:cs typeface="Nunito Sans"/>
                <a:sym typeface="Nunito Sans"/>
              </a:rPr>
              <a:t>Aan het einde van de training</a:t>
            </a:r>
            <a:endParaRPr b="0" i="0" sz="2800" u="none" cap="none" strike="noStrike">
              <a:solidFill>
                <a:srgbClr val="595959"/>
              </a:solidFill>
              <a:latin typeface="Nunito Sans"/>
              <a:ea typeface="Nunito Sans"/>
              <a:cs typeface="Nunito Sans"/>
              <a:sym typeface="Nunito Sans"/>
            </a:endParaRPr>
          </a:p>
        </p:txBody>
      </p:sp>
      <p:pic>
        <p:nvPicPr>
          <p:cNvPr id="139" name="Google Shape;139;p9"/>
          <p:cNvPicPr preferRelativeResize="0"/>
          <p:nvPr/>
        </p:nvPicPr>
        <p:blipFill rotWithShape="1">
          <a:blip r:embed="rId3">
            <a:alphaModFix/>
          </a:blip>
          <a:srcRect b="0" l="0" r="0" t="0"/>
          <a:stretch/>
        </p:blipFill>
        <p:spPr>
          <a:xfrm>
            <a:off x="735498" y="1650469"/>
            <a:ext cx="582082" cy="564147"/>
          </a:xfrm>
          <a:prstGeom prst="rect">
            <a:avLst/>
          </a:prstGeom>
          <a:noFill/>
          <a:ln>
            <a:noFill/>
          </a:ln>
        </p:spPr>
      </p:pic>
      <p:pic>
        <p:nvPicPr>
          <p:cNvPr id="140" name="Google Shape;140;p9"/>
          <p:cNvPicPr preferRelativeResize="0"/>
          <p:nvPr/>
        </p:nvPicPr>
        <p:blipFill rotWithShape="1">
          <a:blip r:embed="rId4">
            <a:alphaModFix/>
          </a:blip>
          <a:srcRect b="0" l="0" r="0" t="0"/>
          <a:stretch/>
        </p:blipFill>
        <p:spPr>
          <a:xfrm>
            <a:off x="735499" y="3508042"/>
            <a:ext cx="447277" cy="447277"/>
          </a:xfrm>
          <a:prstGeom prst="rect">
            <a:avLst/>
          </a:prstGeom>
          <a:noFill/>
          <a:ln>
            <a:noFill/>
          </a:ln>
        </p:spPr>
      </p:pic>
      <p:pic>
        <p:nvPicPr>
          <p:cNvPr id="141" name="Google Shape;141;p9"/>
          <p:cNvPicPr preferRelativeResize="0"/>
          <p:nvPr/>
        </p:nvPicPr>
        <p:blipFill rotWithShape="1">
          <a:blip r:embed="rId4">
            <a:alphaModFix/>
          </a:blip>
          <a:srcRect b="0" l="0" r="0" t="0"/>
          <a:stretch/>
        </p:blipFill>
        <p:spPr>
          <a:xfrm>
            <a:off x="735500" y="4149147"/>
            <a:ext cx="447277" cy="447277"/>
          </a:xfrm>
          <a:prstGeom prst="rect">
            <a:avLst/>
          </a:prstGeom>
          <a:noFill/>
          <a:ln>
            <a:noFill/>
          </a:ln>
        </p:spPr>
      </p:pic>
      <p:sp>
        <p:nvSpPr>
          <p:cNvPr id="142" name="Google Shape;142;p9"/>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43" name="Google Shape;143;p9"/>
          <p:cNvSpPr/>
          <p:nvPr/>
        </p:nvSpPr>
        <p:spPr>
          <a:xfrm>
            <a:off x="1267675" y="3346560"/>
            <a:ext cx="1056904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Welk compliment geef je je collega?</a:t>
            </a:r>
            <a:br>
              <a:rPr b="0" i="0" lang="en-US" sz="2800" u="none" cap="none" strike="noStrike">
                <a:solidFill>
                  <a:srgbClr val="595959"/>
                </a:solidFill>
                <a:latin typeface="Nunito Sans"/>
                <a:ea typeface="Nunito Sans"/>
                <a:cs typeface="Nunito Sans"/>
                <a:sym typeface="Nunito Sans"/>
              </a:rPr>
            </a:br>
            <a:r>
              <a:rPr b="0" i="0" lang="en-US" sz="2800" u="none" cap="none" strike="noStrike">
                <a:solidFill>
                  <a:srgbClr val="595959"/>
                </a:solidFill>
                <a:latin typeface="Nunito Sans"/>
                <a:ea typeface="Nunito Sans"/>
                <a:cs typeface="Nunito Sans"/>
                <a:sym typeface="Nunito Sans"/>
              </a:rPr>
              <a:t>Welke tip geef je je collega?</a:t>
            </a:r>
            <a:endParaRPr/>
          </a:p>
        </p:txBody>
      </p:sp>
      <p:sp>
        <p:nvSpPr>
          <p:cNvPr id="144" name="Google Shape;144;p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0073AC"/>
                </a:solidFill>
                <a:latin typeface="Nunito Sans"/>
                <a:ea typeface="Nunito Sans"/>
                <a:cs typeface="Nunito Sans"/>
                <a:sym typeface="Nunito Sans"/>
              </a:rPr>
              <a:t>Secret observer</a:t>
            </a:r>
            <a:endParaRPr b="0" i="0" u="none" cap="none" strike="noStrike">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 van Woerden</dc:creator>
</cp:coreProperties>
</file>