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Nunito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0" roundtripDataSignature="AMtx7mj9+Sr8Vc1XL55iUAHH96OhjKr7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Sans-bold.fntdata"/><Relationship Id="rId16" Type="http://schemas.openxmlformats.org/officeDocument/2006/relationships/font" Target="fonts/NunitoSans-regular.fntdata"/><Relationship Id="rId5" Type="http://schemas.openxmlformats.org/officeDocument/2006/relationships/notesMaster" Target="notesMasters/notesMaster1.xml"/><Relationship Id="rId19" Type="http://schemas.openxmlformats.org/officeDocument/2006/relationships/font" Target="fonts/NunitoSans-boldItalic.fntdata"/><Relationship Id="rId6" Type="http://schemas.openxmlformats.org/officeDocument/2006/relationships/slide" Target="slides/slide1.xml"/><Relationship Id="rId18" Type="http://schemas.openxmlformats.org/officeDocument/2006/relationships/font" Target="fonts/Nunito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port.dialog.nl/hc/nl/articles/4403450240274"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 name="Google Shape;3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3" name="Google Shape;3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Laat de demo zien</a:t>
            </a:r>
            <a:endParaRPr b="0" i="0" sz="1200" u="none" cap="none" strike="noStrike">
              <a:solidFill>
                <a:schemeClr val="dk1"/>
              </a:solidFill>
              <a:latin typeface="Calibri"/>
              <a:ea typeface="Calibri"/>
              <a:cs typeface="Calibri"/>
              <a:sym typeface="Calibri"/>
            </a:endParaRPr>
          </a:p>
        </p:txBody>
      </p:sp>
      <p:sp>
        <p:nvSpPr>
          <p:cNvPr id="140" name="Google Shape;140;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41" name="Google Shape;4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17500" lvl="0" marL="457200" marR="0" rtl="0" algn="l">
              <a:lnSpc>
                <a:spcPct val="100000"/>
              </a:lnSpc>
              <a:spcBef>
                <a:spcPts val="0"/>
              </a:spcBef>
              <a:spcAft>
                <a:spcPts val="0"/>
              </a:spcAft>
              <a:buSzPts val="1400"/>
              <a:buChar char="-"/>
            </a:pPr>
            <a:r>
              <a:rPr lang="en-US">
                <a:extLst>
                  <a:ext uri="http://customooxmlschemas.google.com/">
                    <go:slidesCustomData xmlns:go="http://customooxmlschemas.google.com/" textRoundtripDataId="0"/>
                  </a:ext>
                </a:extLst>
              </a:rPr>
              <a:t>R</a:t>
            </a:r>
            <a:r>
              <a:rPr lang="en-US">
                <a:extLst>
                  <a:ext uri="http://customooxmlschemas.google.com/">
                    <go:slidesCustomData xmlns:go="http://customooxmlschemas.google.com/" textRoundtripDataId="1"/>
                  </a:ext>
                </a:extLst>
              </a:rPr>
              <a:t>eflecteren en evalueren is de basis voor persoonlijke groei</a:t>
            </a:r>
            <a:r>
              <a:rPr lang="en-US"/>
              <a:t>.</a:t>
            </a:r>
            <a:endParaRPr/>
          </a:p>
          <a:p>
            <a:pPr indent="-317500" lvl="0" marL="457200" rtl="0" algn="l">
              <a:spcBef>
                <a:spcPts val="0"/>
              </a:spcBef>
              <a:spcAft>
                <a:spcPts val="0"/>
              </a:spcAft>
              <a:buClr>
                <a:schemeClr val="dk1"/>
              </a:buClr>
              <a:buSzPts val="1400"/>
              <a:buChar char="-"/>
            </a:pPr>
            <a:r>
              <a:rPr lang="en-US"/>
              <a:t>Als leidinggevende heb je een belangrijke rol in de ontwikkeling en het werkplezier van je medewerkers. Tegelijkertijd heb je er natuurlijk ook zelf baat bij als je medewerkers zich verbeteren en plezier hebben in hun werk.</a:t>
            </a:r>
            <a:endParaRPr/>
          </a:p>
          <a:p>
            <a:pPr indent="-317500" lvl="0" marL="457200" marR="0" rtl="0" algn="l">
              <a:lnSpc>
                <a:spcPct val="100000"/>
              </a:lnSpc>
              <a:spcBef>
                <a:spcPts val="0"/>
              </a:spcBef>
              <a:spcAft>
                <a:spcPts val="0"/>
              </a:spcAft>
              <a:buSzPts val="1400"/>
              <a:buChar char="-"/>
            </a:pPr>
            <a:r>
              <a:rPr lang="en-US">
                <a:extLst>
                  <a:ext uri="http://customooxmlschemas.google.com/">
                    <go:slidesCustomData xmlns:go="http://customooxmlschemas.google.com/" textRoundtripDataId="2"/>
                  </a:ext>
                </a:extLst>
              </a:rPr>
              <a:t>Dit </a:t>
            </a:r>
            <a:r>
              <a:rPr lang="en-US"/>
              <a:t>zorgt ervoor dat we onze medewerkers kunnen binden aan de organisatie</a:t>
            </a:r>
            <a:endParaRPr/>
          </a:p>
        </p:txBody>
      </p:sp>
      <p:sp>
        <p:nvSpPr>
          <p:cNvPr id="56" name="Google Shape;5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3f1496d3fb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g13f1496d3fb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0" name="Google Shape;70;g13f1496d3fb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3f1496d3fb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g13f1496d3fb_0_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9" name="Google Shape;89;g13f1496d3fb_0_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3f1496d3fb_0_7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97" name="Google Shape;97;g13f1496d3fb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3f1496d3fb_0_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lang="en-US"/>
              <a:t>Voeg hier een afbeelding van de evaluatierapportage van jouw organisatie in.</a:t>
            </a:r>
            <a:endParaRPr/>
          </a:p>
          <a:p>
            <a:pPr indent="0" lvl="0" marL="0" marR="0" rtl="0" algn="l">
              <a:lnSpc>
                <a:spcPct val="100000"/>
              </a:lnSpc>
              <a:spcBef>
                <a:spcPts val="0"/>
              </a:spcBef>
              <a:spcAft>
                <a:spcPts val="0"/>
              </a:spcAft>
              <a:buClr>
                <a:schemeClr val="lt1"/>
              </a:buClr>
              <a:buSzPts val="1200"/>
              <a:buFont typeface="Calibri"/>
              <a:buNone/>
            </a:pPr>
            <a:r>
              <a:rPr lang="en-US"/>
              <a:t>Artikel: </a:t>
            </a:r>
            <a:r>
              <a:rPr lang="en-US" u="sng">
                <a:solidFill>
                  <a:schemeClr val="hlink"/>
                </a:solidFill>
                <a:hlinkClick r:id="rId2"/>
              </a:rPr>
              <a:t>Hoe gebruik in de evaluatierapportage als leidinggevende?</a:t>
            </a:r>
            <a:endParaRPr/>
          </a:p>
        </p:txBody>
      </p:sp>
      <p:sp>
        <p:nvSpPr>
          <p:cNvPr id="108" name="Google Shape;108;g13f1496d3fb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3f1496d3fb_1_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lang="en-US"/>
              <a:t>Als je hebt ingesteld dat de evaluatie na het afronden geaccordeerd moet worden door de medewerker en leidinggevenden, dan is deze stap noodzakelijk voor het volledig afronden van de evaluatie.</a:t>
            </a:r>
            <a:endParaRPr b="0" i="0" sz="1200" u="none" cap="none" strike="noStrike">
              <a:latin typeface="Calibri"/>
              <a:ea typeface="Calibri"/>
              <a:cs typeface="Calibri"/>
              <a:sym typeface="Calibri"/>
            </a:endParaRPr>
          </a:p>
        </p:txBody>
      </p:sp>
      <p:sp>
        <p:nvSpPr>
          <p:cNvPr id="116" name="Google Shape;116;g13f1496d3fb_1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f1496d3fb_1_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17500" lvl="0" marL="457200" marR="0" rtl="0" algn="l">
              <a:lnSpc>
                <a:spcPct val="100000"/>
              </a:lnSpc>
              <a:spcBef>
                <a:spcPts val="0"/>
              </a:spcBef>
              <a:spcAft>
                <a:spcPts val="0"/>
              </a:spcAft>
              <a:buSzPts val="1400"/>
              <a:buChar char="-"/>
            </a:pPr>
            <a:r>
              <a:rPr lang="en-US"/>
              <a:t>Stuur de leidinggevenden erop aan dat ze na deze sessie, als ze dat nog niet gedaan hebben, de gesprekken gaan plannen</a:t>
            </a:r>
            <a:endParaRPr/>
          </a:p>
          <a:p>
            <a:pPr indent="-317500" lvl="0" marL="457200" marR="0" rtl="0" algn="l">
              <a:lnSpc>
                <a:spcPct val="100000"/>
              </a:lnSpc>
              <a:spcBef>
                <a:spcPts val="0"/>
              </a:spcBef>
              <a:spcAft>
                <a:spcPts val="0"/>
              </a:spcAft>
              <a:buSzPts val="1400"/>
              <a:buChar char="-"/>
            </a:pPr>
            <a:r>
              <a:rPr lang="en-US"/>
              <a:t>Hiervoor kunnen ze de handout ‘Evaluaties met Dialog’ gebruiken. Hierin staat een voorbeeld uitnodiging, tips voor het voeren van het gesprek, en technische instructies over Dialog</a:t>
            </a:r>
            <a:endParaRPr/>
          </a:p>
        </p:txBody>
      </p:sp>
      <p:sp>
        <p:nvSpPr>
          <p:cNvPr id="127" name="Google Shape;127;g13f1496d3fb_1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g12474a325a8_0_48"/>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marR="0" algn="ctr">
              <a:lnSpc>
                <a:spcPct val="90000"/>
              </a:lnSpc>
              <a:spcBef>
                <a:spcPts val="0"/>
              </a:spcBef>
              <a:spcAft>
                <a:spcPts val="0"/>
              </a:spcAft>
              <a:buClr>
                <a:schemeClr val="lt1"/>
              </a:buClr>
              <a:buSzPts val="6000"/>
              <a:buFont typeface="Calibri"/>
              <a:buNone/>
              <a:defRPr b="0" i="0" sz="60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7" name="Google Shape;17;g12474a325a8_0_48"/>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lvl="1" marR="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18" name="Google Shape;18;g12474a325a8_0_4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9" name="Google Shape;19;g12474a325a8_0_4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0" name="Google Shape;20;g12474a325a8_0_4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1" name="Shape 21"/>
        <p:cNvGrpSpPr/>
        <p:nvPr/>
      </p:nvGrpSpPr>
      <p:grpSpPr>
        <a:xfrm>
          <a:off x="0" y="0"/>
          <a:ext cx="0" cy="0"/>
          <a:chOff x="0" y="0"/>
          <a:chExt cx="0" cy="0"/>
        </a:xfrm>
      </p:grpSpPr>
      <p:sp>
        <p:nvSpPr>
          <p:cNvPr id="22" name="Google Shape;22;g12474a325a8_0_5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 name="Google Shape;23;g12474a325a8_0_5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4" name="Google Shape;24;g12474a325a8_0_5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5" name="Google Shape;25;g12474a325a8_0_5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6" name="Google Shape;26;g12474a325a8_0_5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g12474a325a8_0_54"/>
          <p:cNvSpPr/>
          <p:nvPr/>
        </p:nvSpPr>
        <p:spPr>
          <a:xfrm>
            <a:off x="0" y="6392917"/>
            <a:ext cx="12192000" cy="465000"/>
          </a:xfrm>
          <a:prstGeom prst="rect">
            <a:avLst/>
          </a:prstGeom>
          <a:solidFill>
            <a:srgbClr val="203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g12474a325a8_0_54"/>
          <p:cNvSpPr txBox="1"/>
          <p:nvPr/>
        </p:nvSpPr>
        <p:spPr>
          <a:xfrm>
            <a:off x="9891329" y="6488536"/>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pic>
        <p:nvPicPr>
          <p:cNvPr id="29" name="Google Shape;29;g12474a325a8_0_54"/>
          <p:cNvPicPr preferRelativeResize="0"/>
          <p:nvPr/>
        </p:nvPicPr>
        <p:blipFill rotWithShape="1">
          <a:blip r:embed="rId2">
            <a:alphaModFix/>
          </a:blip>
          <a:srcRect b="0" l="0" r="0" t="0"/>
          <a:stretch/>
        </p:blipFill>
        <p:spPr>
          <a:xfrm>
            <a:off x="179512" y="6474519"/>
            <a:ext cx="792088" cy="282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12474a325a8_0_4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12474a325a8_0_4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g12474a325a8_0_4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3" name="Google Shape;13;g12474a325a8_0_4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4" name="Google Shape;14;g12474a325a8_0_4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www.youtube.com/watch?v=q0g_1FYqj8c" TargetMode="External"/><Relationship Id="rId5"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 name="Shape 34"/>
        <p:cNvGrpSpPr/>
        <p:nvPr/>
      </p:nvGrpSpPr>
      <p:grpSpPr>
        <a:xfrm>
          <a:off x="0" y="0"/>
          <a:ext cx="0" cy="0"/>
          <a:chOff x="0" y="0"/>
          <a:chExt cx="0" cy="0"/>
        </a:xfrm>
      </p:grpSpPr>
      <p:sp>
        <p:nvSpPr>
          <p:cNvPr id="35" name="Google Shape;35;p1"/>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36" name="Google Shape;36;p1"/>
          <p:cNvPicPr preferRelativeResize="0"/>
          <p:nvPr/>
        </p:nvPicPr>
        <p:blipFill rotWithShape="1">
          <a:blip r:embed="rId3">
            <a:alphaModFix/>
          </a:blip>
          <a:srcRect b="0" l="1941" r="1941" t="0"/>
          <a:stretch/>
        </p:blipFill>
        <p:spPr>
          <a:xfrm>
            <a:off x="0" y="0"/>
            <a:ext cx="12192000" cy="6879950"/>
          </a:xfrm>
          <a:prstGeom prst="rect">
            <a:avLst/>
          </a:prstGeom>
          <a:noFill/>
          <a:ln>
            <a:noFill/>
          </a:ln>
        </p:spPr>
      </p:pic>
      <p:sp>
        <p:nvSpPr>
          <p:cNvPr id="37" name="Google Shape;37;p1"/>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solidFill>
                  <a:schemeClr val="lt1"/>
                </a:solidFill>
                <a:latin typeface="Nunito Sans"/>
                <a:ea typeface="Nunito Sans"/>
                <a:cs typeface="Nunito Sans"/>
                <a:sym typeface="Nunito Sans"/>
              </a:rPr>
              <a:t>Evaluaties en [ORGANISATIE]</a:t>
            </a:r>
            <a:endParaRPr b="0" i="0" sz="4200" u="none" cap="none" strike="noStrike">
              <a:solidFill>
                <a:schemeClr val="dk1"/>
              </a:solidFill>
              <a:latin typeface="Nunito Sans"/>
              <a:ea typeface="Nunito Sans"/>
              <a:cs typeface="Nunito Sans"/>
              <a:sym typeface="Nunito Sans"/>
            </a:endParaRPr>
          </a:p>
        </p:txBody>
      </p:sp>
      <p:pic>
        <p:nvPicPr>
          <p:cNvPr id="38" name="Google Shape;38;p1"/>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29"/>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143" name="Google Shape;143;p29"/>
          <p:cNvPicPr preferRelativeResize="0"/>
          <p:nvPr/>
        </p:nvPicPr>
        <p:blipFill rotWithShape="1">
          <a:blip r:embed="rId3">
            <a:alphaModFix/>
          </a:blip>
          <a:srcRect b="0" l="1941" r="1941" t="0"/>
          <a:stretch/>
        </p:blipFill>
        <p:spPr>
          <a:xfrm>
            <a:off x="0" y="0"/>
            <a:ext cx="12192000" cy="6879950"/>
          </a:xfrm>
          <a:prstGeom prst="rect">
            <a:avLst/>
          </a:prstGeom>
          <a:noFill/>
          <a:ln>
            <a:noFill/>
          </a:ln>
        </p:spPr>
      </p:pic>
      <p:sp>
        <p:nvSpPr>
          <p:cNvPr id="144" name="Google Shape;144;p29"/>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solidFill>
                  <a:schemeClr val="lt1"/>
                </a:solidFill>
                <a:latin typeface="Nunito Sans"/>
                <a:ea typeface="Nunito Sans"/>
                <a:cs typeface="Nunito Sans"/>
                <a:sym typeface="Nunito Sans"/>
              </a:rPr>
              <a:t>Vragen?</a:t>
            </a:r>
            <a:endParaRPr b="0" i="0" sz="4200" u="none" cap="none" strike="noStrike">
              <a:solidFill>
                <a:schemeClr val="dk1"/>
              </a:solidFill>
              <a:latin typeface="Nunito Sans"/>
              <a:ea typeface="Nunito Sans"/>
              <a:cs typeface="Nunito Sans"/>
              <a:sym typeface="Nunito Sans"/>
            </a:endParaRPr>
          </a:p>
        </p:txBody>
      </p:sp>
      <p:pic>
        <p:nvPicPr>
          <p:cNvPr id="145" name="Google Shape;145;p29"/>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3"/>
          <p:cNvSpPr/>
          <p:nvPr/>
        </p:nvSpPr>
        <p:spPr>
          <a:xfrm>
            <a:off x="373110" y="1215456"/>
            <a:ext cx="8860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44" name="Google Shape;44;p3"/>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Programma</a:t>
            </a:r>
            <a:endParaRPr b="0" i="0" sz="4400" u="none" cap="none" strike="noStrike">
              <a:solidFill>
                <a:srgbClr val="203F7B"/>
              </a:solidFill>
              <a:latin typeface="Calibri"/>
              <a:ea typeface="Calibri"/>
              <a:cs typeface="Calibri"/>
              <a:sym typeface="Calibri"/>
            </a:endParaRPr>
          </a:p>
        </p:txBody>
      </p:sp>
      <p:sp>
        <p:nvSpPr>
          <p:cNvPr id="45" name="Google Shape;45;p3"/>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6" name="Google Shape;46;p3"/>
          <p:cNvSpPr/>
          <p:nvPr/>
        </p:nvSpPr>
        <p:spPr>
          <a:xfrm>
            <a:off x="1337161" y="1452257"/>
            <a:ext cx="6932400" cy="38607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lang="en-US" sz="2800">
                <a:solidFill>
                  <a:schemeClr val="dk1"/>
                </a:solidFill>
                <a:latin typeface="Nunito Sans"/>
                <a:ea typeface="Nunito Sans"/>
                <a:cs typeface="Nunito Sans"/>
                <a:sym typeface="Nunito Sans"/>
              </a:rPr>
              <a:t>Belang van evaluatiegesprekken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lang="en-US" sz="2800">
                <a:solidFill>
                  <a:schemeClr val="dk1"/>
                </a:solidFill>
                <a:latin typeface="Nunito Sans"/>
                <a:ea typeface="Nunito Sans"/>
                <a:cs typeface="Nunito Sans"/>
                <a:sym typeface="Nunito Sans"/>
              </a:rPr>
              <a:t>Evaluatieproces en verwachtingen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lang="en-US" sz="2800">
                <a:solidFill>
                  <a:schemeClr val="dk1"/>
                </a:solidFill>
                <a:latin typeface="Nunito Sans"/>
                <a:ea typeface="Nunito Sans"/>
                <a:cs typeface="Nunito Sans"/>
                <a:sym typeface="Nunito Sans"/>
              </a:rPr>
              <a:t>Evaluatiegesprekken met Dialog</a:t>
            </a:r>
            <a:endParaRPr sz="2800">
              <a:solidFill>
                <a:schemeClr val="dk1"/>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lang="en-US" sz="2800">
                <a:solidFill>
                  <a:schemeClr val="dk1"/>
                </a:solidFill>
                <a:latin typeface="Nunito Sans"/>
                <a:ea typeface="Nunito Sans"/>
                <a:cs typeface="Nunito Sans"/>
                <a:sym typeface="Nunito Sans"/>
              </a:rPr>
              <a:t>Next steps: plannen gesprekken</a:t>
            </a:r>
            <a:endParaRPr sz="2800">
              <a:solidFill>
                <a:schemeClr val="dk1"/>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lang="en-US" sz="2800">
                <a:solidFill>
                  <a:schemeClr val="dk1"/>
                </a:solidFill>
                <a:latin typeface="Nunito Sans"/>
                <a:ea typeface="Nunito Sans"/>
                <a:cs typeface="Nunito Sans"/>
                <a:sym typeface="Nunito Sans"/>
              </a:rPr>
              <a:t>Vragen</a:t>
            </a:r>
            <a:endParaRPr sz="2800">
              <a:solidFill>
                <a:schemeClr val="dk1"/>
              </a:solidFill>
              <a:latin typeface="Nunito Sans"/>
              <a:ea typeface="Nunito Sans"/>
              <a:cs typeface="Nunito Sans"/>
              <a:sym typeface="Nunito Sans"/>
            </a:endParaRPr>
          </a:p>
        </p:txBody>
      </p:sp>
      <p:pic>
        <p:nvPicPr>
          <p:cNvPr id="47" name="Google Shape;47;p3"/>
          <p:cNvPicPr preferRelativeResize="0"/>
          <p:nvPr/>
        </p:nvPicPr>
        <p:blipFill rotWithShape="1">
          <a:blip r:embed="rId3">
            <a:alphaModFix/>
          </a:blip>
          <a:srcRect b="0" l="0" r="0" t="0"/>
          <a:stretch/>
        </p:blipFill>
        <p:spPr>
          <a:xfrm>
            <a:off x="826802" y="1624528"/>
            <a:ext cx="316964" cy="244927"/>
          </a:xfrm>
          <a:prstGeom prst="rect">
            <a:avLst/>
          </a:prstGeom>
          <a:noFill/>
          <a:ln>
            <a:noFill/>
          </a:ln>
        </p:spPr>
      </p:pic>
      <p:pic>
        <p:nvPicPr>
          <p:cNvPr id="48" name="Google Shape;48;p3"/>
          <p:cNvPicPr preferRelativeResize="0"/>
          <p:nvPr/>
        </p:nvPicPr>
        <p:blipFill rotWithShape="1">
          <a:blip r:embed="rId3">
            <a:alphaModFix/>
          </a:blip>
          <a:srcRect b="0" l="0" r="0" t="0"/>
          <a:stretch/>
        </p:blipFill>
        <p:spPr>
          <a:xfrm>
            <a:off x="827738" y="2278527"/>
            <a:ext cx="316964" cy="244927"/>
          </a:xfrm>
          <a:prstGeom prst="rect">
            <a:avLst/>
          </a:prstGeom>
          <a:noFill/>
          <a:ln>
            <a:noFill/>
          </a:ln>
        </p:spPr>
      </p:pic>
      <p:sp>
        <p:nvSpPr>
          <p:cNvPr id="49" name="Google Shape;49;p3"/>
          <p:cNvSpPr/>
          <p:nvPr/>
        </p:nvSpPr>
        <p:spPr>
          <a:xfrm>
            <a:off x="9427464" y="1215456"/>
            <a:ext cx="2386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pic>
        <p:nvPicPr>
          <p:cNvPr id="50" name="Google Shape;50;p3"/>
          <p:cNvPicPr preferRelativeResize="0"/>
          <p:nvPr/>
        </p:nvPicPr>
        <p:blipFill rotWithShape="1">
          <a:blip r:embed="rId3">
            <a:alphaModFix/>
          </a:blip>
          <a:srcRect b="0" l="0" r="0" t="0"/>
          <a:stretch/>
        </p:blipFill>
        <p:spPr>
          <a:xfrm>
            <a:off x="826802" y="2932526"/>
            <a:ext cx="316964" cy="244927"/>
          </a:xfrm>
          <a:prstGeom prst="rect">
            <a:avLst/>
          </a:prstGeom>
          <a:noFill/>
          <a:ln>
            <a:noFill/>
          </a:ln>
        </p:spPr>
      </p:pic>
      <p:pic>
        <p:nvPicPr>
          <p:cNvPr id="51" name="Google Shape;51;p3"/>
          <p:cNvPicPr preferRelativeResize="0"/>
          <p:nvPr/>
        </p:nvPicPr>
        <p:blipFill rotWithShape="1">
          <a:blip r:embed="rId3">
            <a:alphaModFix/>
          </a:blip>
          <a:srcRect b="0" l="0" r="0" t="0"/>
          <a:stretch/>
        </p:blipFill>
        <p:spPr>
          <a:xfrm>
            <a:off x="826802" y="3549287"/>
            <a:ext cx="316964" cy="244927"/>
          </a:xfrm>
          <a:prstGeom prst="rect">
            <a:avLst/>
          </a:prstGeom>
          <a:noFill/>
          <a:ln>
            <a:noFill/>
          </a:ln>
        </p:spPr>
      </p:pic>
      <p:pic>
        <p:nvPicPr>
          <p:cNvPr id="52" name="Google Shape;52;p3"/>
          <p:cNvPicPr preferRelativeResize="0"/>
          <p:nvPr/>
        </p:nvPicPr>
        <p:blipFill rotWithShape="1">
          <a:blip r:embed="rId3">
            <a:alphaModFix/>
          </a:blip>
          <a:srcRect b="0" l="0" r="0" t="0"/>
          <a:stretch/>
        </p:blipFill>
        <p:spPr>
          <a:xfrm>
            <a:off x="826802" y="4204027"/>
            <a:ext cx="316964" cy="244927"/>
          </a:xfrm>
          <a:prstGeom prst="rect">
            <a:avLst/>
          </a:prstGeom>
          <a:noFill/>
          <a:ln>
            <a:noFill/>
          </a:ln>
        </p:spPr>
      </p:pic>
      <p:pic>
        <p:nvPicPr>
          <p:cNvPr id="53" name="Google Shape;53;p3"/>
          <p:cNvPicPr preferRelativeResize="0"/>
          <p:nvPr/>
        </p:nvPicPr>
        <p:blipFill rotWithShape="1">
          <a:blip r:embed="rId4">
            <a:alphaModFix/>
          </a:blip>
          <a:srcRect b="0" l="0" r="0" t="0"/>
          <a:stretch/>
        </p:blipFill>
        <p:spPr>
          <a:xfrm>
            <a:off x="9793224" y="2743200"/>
            <a:ext cx="1645920" cy="16459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6"/>
          <p:cNvSpPr/>
          <p:nvPr/>
        </p:nvSpPr>
        <p:spPr>
          <a:xfrm>
            <a:off x="9427464" y="1215456"/>
            <a:ext cx="2386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59" name="Google Shape;59;p6"/>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lang="en-US" sz="4400">
                <a:solidFill>
                  <a:srgbClr val="203F7B"/>
                </a:solidFill>
                <a:latin typeface="Nunito Sans"/>
                <a:ea typeface="Nunito Sans"/>
                <a:cs typeface="Nunito Sans"/>
                <a:sym typeface="Nunito Sans"/>
              </a:rPr>
              <a:t>Belang van evaluatiegesprekken </a:t>
            </a:r>
            <a:endParaRPr b="0" i="0" sz="4400" u="none" cap="none" strike="noStrike">
              <a:solidFill>
                <a:srgbClr val="203F7B"/>
              </a:solidFill>
              <a:latin typeface="Calibri"/>
              <a:ea typeface="Calibri"/>
              <a:cs typeface="Calibri"/>
              <a:sym typeface="Calibri"/>
            </a:endParaRPr>
          </a:p>
        </p:txBody>
      </p:sp>
      <p:sp>
        <p:nvSpPr>
          <p:cNvPr id="60" name="Google Shape;60;p6"/>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61" name="Google Shape;61;p6"/>
          <p:cNvSpPr/>
          <p:nvPr/>
        </p:nvSpPr>
        <p:spPr>
          <a:xfrm>
            <a:off x="373110" y="1215455"/>
            <a:ext cx="8860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62" name="Google Shape;62;p6"/>
          <p:cNvSpPr/>
          <p:nvPr/>
        </p:nvSpPr>
        <p:spPr>
          <a:xfrm>
            <a:off x="1252981" y="1689066"/>
            <a:ext cx="6889200" cy="38607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lang="en-US" sz="2800">
                <a:solidFill>
                  <a:schemeClr val="dk1"/>
                </a:solidFill>
                <a:latin typeface="Nunito Sans"/>
                <a:ea typeface="Nunito Sans"/>
                <a:cs typeface="Nunito Sans"/>
                <a:sym typeface="Nunito Sans"/>
              </a:rPr>
              <a:t>Basis voor persoonlijke groei </a:t>
            </a:r>
            <a:endParaRPr sz="2800">
              <a:solidFill>
                <a:schemeClr val="dk1"/>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t/>
            </a:r>
            <a:endParaRPr sz="2800">
              <a:solidFill>
                <a:schemeClr val="dk1"/>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lang="en-US" sz="2800">
                <a:solidFill>
                  <a:schemeClr val="dk1"/>
                </a:solidFill>
                <a:latin typeface="Nunito Sans"/>
                <a:ea typeface="Nunito Sans"/>
                <a:cs typeface="Nunito Sans"/>
                <a:sym typeface="Nunito Sans"/>
              </a:rPr>
              <a:t>Ontwikkeling van jouw team</a:t>
            </a:r>
            <a:endParaRPr sz="2800">
              <a:solidFill>
                <a:schemeClr val="dk1"/>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t/>
            </a:r>
            <a:endParaRPr sz="2800">
              <a:solidFill>
                <a:schemeClr val="dk1"/>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lang="en-US" sz="2800">
                <a:solidFill>
                  <a:schemeClr val="dk1"/>
                </a:solidFill>
                <a:latin typeface="Nunito Sans"/>
                <a:ea typeface="Nunito Sans"/>
                <a:cs typeface="Nunito Sans"/>
                <a:sym typeface="Nunito Sans"/>
              </a:rPr>
              <a:t>Binden en behouden van medewerkers</a:t>
            </a:r>
            <a:endParaRPr b="0" i="0" sz="1400" u="none" cap="none" strike="noStrike">
              <a:solidFill>
                <a:schemeClr val="dk1"/>
              </a:solidFill>
              <a:latin typeface="Arial"/>
              <a:ea typeface="Arial"/>
              <a:cs typeface="Arial"/>
              <a:sym typeface="Arial"/>
            </a:endParaRPr>
          </a:p>
        </p:txBody>
      </p:sp>
      <p:pic>
        <p:nvPicPr>
          <p:cNvPr id="63" name="Google Shape;63;p6"/>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64" name="Google Shape;64;p6"/>
          <p:cNvPicPr preferRelativeResize="0"/>
          <p:nvPr/>
        </p:nvPicPr>
        <p:blipFill rotWithShape="1">
          <a:blip r:embed="rId3">
            <a:alphaModFix/>
          </a:blip>
          <a:srcRect b="0" l="0" r="0" t="0"/>
          <a:stretch/>
        </p:blipFill>
        <p:spPr>
          <a:xfrm>
            <a:off x="826802" y="4459031"/>
            <a:ext cx="316964" cy="244927"/>
          </a:xfrm>
          <a:prstGeom prst="rect">
            <a:avLst/>
          </a:prstGeom>
          <a:noFill/>
          <a:ln>
            <a:noFill/>
          </a:ln>
        </p:spPr>
      </p:pic>
      <p:pic>
        <p:nvPicPr>
          <p:cNvPr id="65" name="Google Shape;65;p6"/>
          <p:cNvPicPr preferRelativeResize="0"/>
          <p:nvPr/>
        </p:nvPicPr>
        <p:blipFill rotWithShape="1">
          <a:blip r:embed="rId3">
            <a:alphaModFix/>
          </a:blip>
          <a:srcRect b="0" l="0" r="0" t="0"/>
          <a:stretch/>
        </p:blipFill>
        <p:spPr>
          <a:xfrm>
            <a:off x="826802" y="3187430"/>
            <a:ext cx="316964" cy="244927"/>
          </a:xfrm>
          <a:prstGeom prst="rect">
            <a:avLst/>
          </a:prstGeom>
          <a:noFill/>
          <a:ln>
            <a:noFill/>
          </a:ln>
        </p:spPr>
      </p:pic>
      <p:pic>
        <p:nvPicPr>
          <p:cNvPr descr="Afbeelding met tekst, teken&#10;&#10;Automatisch gegenereerde beschrijving" id="66" name="Google Shape;66;p6"/>
          <p:cNvPicPr preferRelativeResize="0"/>
          <p:nvPr/>
        </p:nvPicPr>
        <p:blipFill rotWithShape="1">
          <a:blip r:embed="rId4">
            <a:alphaModFix/>
          </a:blip>
          <a:srcRect b="0" l="0" r="0" t="0"/>
          <a:stretch/>
        </p:blipFill>
        <p:spPr>
          <a:xfrm>
            <a:off x="9793224" y="2743200"/>
            <a:ext cx="1645920" cy="16459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sp>
        <p:nvSpPr>
          <p:cNvPr id="72" name="Google Shape;72;g13f1496d3fb_0_1"/>
          <p:cNvSpPr txBox="1"/>
          <p:nvPr/>
        </p:nvSpPr>
        <p:spPr>
          <a:xfrm>
            <a:off x="3246475" y="723013"/>
            <a:ext cx="246300" cy="4923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73" name="Google Shape;73;g13f1496d3fb_0_1"/>
          <p:cNvGrpSpPr/>
          <p:nvPr/>
        </p:nvGrpSpPr>
        <p:grpSpPr>
          <a:xfrm>
            <a:off x="4174863" y="1395438"/>
            <a:ext cx="3736817" cy="4621596"/>
            <a:chOff x="395536" y="1047796"/>
            <a:chExt cx="2696700" cy="3108000"/>
          </a:xfrm>
        </p:grpSpPr>
        <p:sp>
          <p:nvSpPr>
            <p:cNvPr id="74" name="Google Shape;74;g13f1496d3fb_0_1"/>
            <p:cNvSpPr/>
            <p:nvPr/>
          </p:nvSpPr>
          <p:spPr>
            <a:xfrm>
              <a:off x="395536" y="1047796"/>
              <a:ext cx="2696700" cy="31080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75" name="Google Shape;75;g13f1496d3fb_0_1"/>
            <p:cNvSpPr/>
            <p:nvPr/>
          </p:nvSpPr>
          <p:spPr>
            <a:xfrm>
              <a:off x="395536" y="2659821"/>
              <a:ext cx="2696700" cy="581100"/>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1" lang="en-US" sz="2100">
                  <a:solidFill>
                    <a:srgbClr val="595959"/>
                  </a:solidFill>
                  <a:latin typeface="Nunito Sans"/>
                  <a:ea typeface="Nunito Sans"/>
                  <a:cs typeface="Nunito Sans"/>
                  <a:sym typeface="Nunito Sans"/>
                </a:rPr>
                <a:t>Gesprekken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rPr lang="en-US" sz="2000">
                  <a:solidFill>
                    <a:srgbClr val="595959"/>
                  </a:solidFill>
                  <a:latin typeface="Nunito Sans"/>
                  <a:ea typeface="Nunito Sans"/>
                  <a:cs typeface="Nunito Sans"/>
                  <a:sym typeface="Nunito Sans"/>
                </a:rPr>
                <a:t>Je voert de gesprekken met je medewerkers. </a:t>
              </a:r>
              <a:endParaRPr sz="2000">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rPr lang="en-US" sz="2000">
                  <a:solidFill>
                    <a:srgbClr val="595959"/>
                  </a:solidFill>
                  <a:latin typeface="Nunito Sans"/>
                  <a:ea typeface="Nunito Sans"/>
                  <a:cs typeface="Nunito Sans"/>
                  <a:sym typeface="Nunito Sans"/>
                </a:rPr>
                <a:t>Uiterlijk DATUM zijn alle gesprekken geweest.</a:t>
              </a:r>
              <a:endParaRPr sz="2000">
                <a:solidFill>
                  <a:srgbClr val="595959"/>
                </a:solidFill>
                <a:latin typeface="Nunito Sans"/>
                <a:ea typeface="Nunito Sans"/>
                <a:cs typeface="Nunito Sans"/>
                <a:sym typeface="Nunito Sans"/>
              </a:endParaRPr>
            </a:p>
          </p:txBody>
        </p:sp>
      </p:grpSp>
      <p:grpSp>
        <p:nvGrpSpPr>
          <p:cNvPr id="76" name="Google Shape;76;g13f1496d3fb_0_1"/>
          <p:cNvGrpSpPr/>
          <p:nvPr/>
        </p:nvGrpSpPr>
        <p:grpSpPr>
          <a:xfrm>
            <a:off x="335253" y="1424351"/>
            <a:ext cx="3621111" cy="4593002"/>
            <a:chOff x="3176379" y="1047797"/>
            <a:chExt cx="2715901" cy="3108000"/>
          </a:xfrm>
        </p:grpSpPr>
        <p:sp>
          <p:nvSpPr>
            <p:cNvPr id="77" name="Google Shape;77;g13f1496d3fb_0_1"/>
            <p:cNvSpPr/>
            <p:nvPr/>
          </p:nvSpPr>
          <p:spPr>
            <a:xfrm>
              <a:off x="3176380" y="1047797"/>
              <a:ext cx="2715900" cy="31080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78" name="Google Shape;78;g13f1496d3fb_0_1"/>
            <p:cNvSpPr/>
            <p:nvPr/>
          </p:nvSpPr>
          <p:spPr>
            <a:xfrm>
              <a:off x="3176379" y="2648793"/>
              <a:ext cx="2715900" cy="461700"/>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1" lang="en-US" sz="2100">
                  <a:solidFill>
                    <a:srgbClr val="595959"/>
                  </a:solidFill>
                  <a:latin typeface="Nunito Sans"/>
                  <a:ea typeface="Nunito Sans"/>
                  <a:cs typeface="Nunito Sans"/>
                  <a:sym typeface="Nunito Sans"/>
                </a:rPr>
                <a:t>Plannen &amp; voorbereiden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rgbClr val="323232"/>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rPr lang="en-US" sz="2000">
                  <a:solidFill>
                    <a:srgbClr val="595959"/>
                  </a:solidFill>
                  <a:latin typeface="Nunito Sans"/>
                  <a:ea typeface="Nunito Sans"/>
                  <a:cs typeface="Nunito Sans"/>
                  <a:sym typeface="Nunito Sans"/>
                </a:rPr>
                <a:t>Je gaat de gesprekken met de medewerkers plannen. </a:t>
              </a:r>
              <a:endParaRPr sz="2000">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rPr lang="en-US" sz="2000">
                  <a:solidFill>
                    <a:srgbClr val="595959"/>
                  </a:solidFill>
                  <a:latin typeface="Nunito Sans"/>
                  <a:ea typeface="Nunito Sans"/>
                  <a:cs typeface="Nunito Sans"/>
                  <a:sym typeface="Nunito Sans"/>
                </a:rPr>
                <a:t>Deze bereiden jullie beiden voor via Dialog.</a:t>
              </a:r>
              <a:endParaRPr sz="2000">
                <a:solidFill>
                  <a:srgbClr val="595959"/>
                </a:solidFill>
                <a:latin typeface="Nunito Sans"/>
                <a:ea typeface="Nunito Sans"/>
                <a:cs typeface="Nunito Sans"/>
                <a:sym typeface="Nunito Sans"/>
              </a:endParaRPr>
            </a:p>
          </p:txBody>
        </p:sp>
      </p:grpSp>
      <p:grpSp>
        <p:nvGrpSpPr>
          <p:cNvPr id="79" name="Google Shape;79;g13f1496d3fb_0_1"/>
          <p:cNvGrpSpPr/>
          <p:nvPr/>
        </p:nvGrpSpPr>
        <p:grpSpPr>
          <a:xfrm>
            <a:off x="8129962" y="1395499"/>
            <a:ext cx="3794533" cy="4622132"/>
            <a:chOff x="6008087" y="1072692"/>
            <a:chExt cx="2906352" cy="3136200"/>
          </a:xfrm>
        </p:grpSpPr>
        <p:sp>
          <p:nvSpPr>
            <p:cNvPr id="80" name="Google Shape;80;g13f1496d3fb_0_1"/>
            <p:cNvSpPr/>
            <p:nvPr/>
          </p:nvSpPr>
          <p:spPr>
            <a:xfrm>
              <a:off x="6008087" y="1072692"/>
              <a:ext cx="2884500" cy="31362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81" name="Google Shape;81;g13f1496d3fb_0_1"/>
            <p:cNvSpPr/>
            <p:nvPr/>
          </p:nvSpPr>
          <p:spPr>
            <a:xfrm>
              <a:off x="6029939" y="2709910"/>
              <a:ext cx="2884500" cy="590100"/>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1" lang="en-US" sz="2100">
                  <a:solidFill>
                    <a:srgbClr val="595959"/>
                  </a:solidFill>
                  <a:latin typeface="Nunito Sans"/>
                  <a:ea typeface="Nunito Sans"/>
                  <a:cs typeface="Nunito Sans"/>
                  <a:sym typeface="Nunito Sans"/>
                </a:rPr>
                <a:t>Afronden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rgbClr val="595959"/>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rPr lang="en-US" sz="2000">
                  <a:solidFill>
                    <a:srgbClr val="595959"/>
                  </a:solidFill>
                  <a:latin typeface="Nunito Sans"/>
                  <a:ea typeface="Nunito Sans"/>
                  <a:cs typeface="Nunito Sans"/>
                  <a:sym typeface="Nunito Sans"/>
                </a:rPr>
                <a:t>Na het gesprek rond je de evaluatie af in Dialog. </a:t>
              </a:r>
              <a:endParaRPr sz="2000">
                <a:solidFill>
                  <a:srgbClr val="595959"/>
                </a:solidFill>
                <a:latin typeface="Nunito Sans"/>
                <a:ea typeface="Nunito Sans"/>
                <a:cs typeface="Nunito Sans"/>
                <a:sym typeface="Nunito Sans"/>
              </a:endParaRPr>
            </a:p>
          </p:txBody>
        </p:sp>
      </p:grpSp>
      <p:sp>
        <p:nvSpPr>
          <p:cNvPr id="82" name="Google Shape;82;g13f1496d3fb_0_1"/>
          <p:cNvSpPr txBox="1"/>
          <p:nvPr>
            <p:ph type="title"/>
          </p:nvPr>
        </p:nvSpPr>
        <p:spPr>
          <a:xfrm>
            <a:off x="239348" y="271491"/>
            <a:ext cx="11563200" cy="944700"/>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Evaluatieproces &amp; verwachtingen</a:t>
            </a:r>
            <a:endParaRPr b="0" i="0" u="none" cap="none" strike="noStrike">
              <a:solidFill>
                <a:srgbClr val="203F7B"/>
              </a:solidFill>
              <a:latin typeface="Calibri"/>
              <a:ea typeface="Calibri"/>
              <a:cs typeface="Calibri"/>
              <a:sym typeface="Calibri"/>
            </a:endParaRPr>
          </a:p>
        </p:txBody>
      </p:sp>
      <p:pic>
        <p:nvPicPr>
          <p:cNvPr id="83" name="Google Shape;83;g13f1496d3fb_0_1"/>
          <p:cNvPicPr preferRelativeResize="0"/>
          <p:nvPr/>
        </p:nvPicPr>
        <p:blipFill rotWithShape="1">
          <a:blip r:embed="rId3">
            <a:alphaModFix/>
          </a:blip>
          <a:srcRect b="0" l="0" r="0" t="0"/>
          <a:stretch/>
        </p:blipFill>
        <p:spPr>
          <a:xfrm>
            <a:off x="1513745" y="2066339"/>
            <a:ext cx="1264626" cy="1264626"/>
          </a:xfrm>
          <a:prstGeom prst="rect">
            <a:avLst/>
          </a:prstGeom>
          <a:noFill/>
          <a:ln>
            <a:noFill/>
          </a:ln>
        </p:spPr>
      </p:pic>
      <p:pic>
        <p:nvPicPr>
          <p:cNvPr id="84" name="Google Shape;84;g13f1496d3fb_0_1"/>
          <p:cNvPicPr preferRelativeResize="0"/>
          <p:nvPr/>
        </p:nvPicPr>
        <p:blipFill rotWithShape="1">
          <a:blip r:embed="rId4">
            <a:alphaModFix/>
          </a:blip>
          <a:srcRect b="0" l="0" r="0" t="0"/>
          <a:stretch/>
        </p:blipFill>
        <p:spPr>
          <a:xfrm>
            <a:off x="5444314" y="2066544"/>
            <a:ext cx="1261872" cy="1261872"/>
          </a:xfrm>
          <a:prstGeom prst="rect">
            <a:avLst/>
          </a:prstGeom>
          <a:noFill/>
          <a:ln>
            <a:noFill/>
          </a:ln>
        </p:spPr>
      </p:pic>
      <p:pic>
        <p:nvPicPr>
          <p:cNvPr id="85" name="Google Shape;85;g13f1496d3fb_0_1"/>
          <p:cNvPicPr preferRelativeResize="0"/>
          <p:nvPr/>
        </p:nvPicPr>
        <p:blipFill rotWithShape="1">
          <a:blip r:embed="rId5">
            <a:alphaModFix/>
          </a:blip>
          <a:srcRect b="0" l="0" r="0" t="0"/>
          <a:stretch/>
        </p:blipFill>
        <p:spPr>
          <a:xfrm>
            <a:off x="9308237" y="2129263"/>
            <a:ext cx="1481328" cy="11887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g13f1496d3fb_0_41"/>
          <p:cNvSpPr txBox="1"/>
          <p:nvPr>
            <p:ph type="ctrTitle"/>
          </p:nvPr>
        </p:nvSpPr>
        <p:spPr>
          <a:xfrm>
            <a:off x="914400" y="5250646"/>
            <a:ext cx="10363200" cy="711600"/>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92" name="Google Shape;92;g13f1496d3fb_0_41"/>
          <p:cNvPicPr preferRelativeResize="0"/>
          <p:nvPr/>
        </p:nvPicPr>
        <p:blipFill rotWithShape="1">
          <a:blip r:embed="rId3">
            <a:alphaModFix/>
          </a:blip>
          <a:srcRect b="0" l="1941" r="1941" t="0"/>
          <a:stretch/>
        </p:blipFill>
        <p:spPr>
          <a:xfrm>
            <a:off x="0" y="0"/>
            <a:ext cx="12192000" cy="6879950"/>
          </a:xfrm>
          <a:prstGeom prst="rect">
            <a:avLst/>
          </a:prstGeom>
          <a:noFill/>
          <a:ln>
            <a:noFill/>
          </a:ln>
        </p:spPr>
      </p:pic>
      <p:sp>
        <p:nvSpPr>
          <p:cNvPr id="93" name="Google Shape;93;g13f1496d3fb_0_41"/>
          <p:cNvSpPr txBox="1"/>
          <p:nvPr/>
        </p:nvSpPr>
        <p:spPr>
          <a:xfrm>
            <a:off x="914400" y="672020"/>
            <a:ext cx="10363200" cy="711600"/>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solidFill>
                  <a:schemeClr val="lt1"/>
                </a:solidFill>
                <a:latin typeface="Nunito Sans"/>
                <a:ea typeface="Nunito Sans"/>
                <a:cs typeface="Nunito Sans"/>
                <a:sym typeface="Nunito Sans"/>
              </a:rPr>
              <a:t>Evaluaties in Dialog</a:t>
            </a:r>
            <a:endParaRPr b="0" i="0" sz="4200" u="none" cap="none" strike="noStrike">
              <a:solidFill>
                <a:schemeClr val="dk1"/>
              </a:solidFill>
              <a:latin typeface="Nunito Sans"/>
              <a:ea typeface="Nunito Sans"/>
              <a:cs typeface="Nunito Sans"/>
              <a:sym typeface="Nunito Sans"/>
            </a:endParaRPr>
          </a:p>
        </p:txBody>
      </p:sp>
      <p:pic>
        <p:nvPicPr>
          <p:cNvPr id="94" name="Google Shape;94;g13f1496d3fb_0_41"/>
          <p:cNvPicPr preferRelativeResize="0"/>
          <p:nvPr/>
        </p:nvPicPr>
        <p:blipFill rotWithShape="1">
          <a:blip r:embed="rId4">
            <a:alphaModFix/>
          </a:blip>
          <a:srcRect b="0" l="0" r="0" t="0"/>
          <a:stretch/>
        </p:blipFill>
        <p:spPr>
          <a:xfrm>
            <a:off x="516835" y="5606443"/>
            <a:ext cx="2333650" cy="8314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g13f1496d3fb_0_73"/>
          <p:cNvSpPr/>
          <p:nvPr/>
        </p:nvSpPr>
        <p:spPr>
          <a:xfrm>
            <a:off x="388133" y="1312505"/>
            <a:ext cx="11443200" cy="14343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00" name="Google Shape;100;g13f1496d3fb_0_73"/>
          <p:cNvSpPr/>
          <p:nvPr/>
        </p:nvSpPr>
        <p:spPr>
          <a:xfrm>
            <a:off x="1433775" y="1449717"/>
            <a:ext cx="10569000" cy="780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lang="en-US" sz="2800">
                <a:solidFill>
                  <a:schemeClr val="dk1"/>
                </a:solidFill>
                <a:latin typeface="Nunito Sans"/>
                <a:ea typeface="Nunito Sans"/>
                <a:cs typeface="Nunito Sans"/>
                <a:sym typeface="Nunito Sans"/>
              </a:rPr>
              <a:t>De medewerker en leidinggevende bereiden beide de evaluatie voor in Dialog</a:t>
            </a:r>
            <a:endParaRPr b="0" i="0" sz="1400" u="none" cap="none" strike="noStrike">
              <a:solidFill>
                <a:schemeClr val="dk1"/>
              </a:solidFill>
              <a:latin typeface="Arial"/>
              <a:ea typeface="Arial"/>
              <a:cs typeface="Arial"/>
              <a:sym typeface="Arial"/>
            </a:endParaRPr>
          </a:p>
        </p:txBody>
      </p:sp>
      <p:sp>
        <p:nvSpPr>
          <p:cNvPr id="101" name="Google Shape;101;g13f1496d3fb_0_73"/>
          <p:cNvSpPr txBox="1"/>
          <p:nvPr/>
        </p:nvSpPr>
        <p:spPr>
          <a:xfrm>
            <a:off x="3246475" y="723013"/>
            <a:ext cx="246300" cy="4923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02" name="Google Shape;102;g13f1496d3fb_0_73"/>
          <p:cNvSpPr/>
          <p:nvPr/>
        </p:nvSpPr>
        <p:spPr>
          <a:xfrm>
            <a:off x="1187675" y="3172104"/>
            <a:ext cx="10569000" cy="2769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400"/>
              <a:buFont typeface="Arial"/>
              <a:buNone/>
            </a:pPr>
            <a:r>
              <a:t/>
            </a:r>
            <a:endParaRPr b="0" i="0" sz="1400" u="none" cap="none" strike="noStrike">
              <a:solidFill>
                <a:schemeClr val="dk1"/>
              </a:solidFill>
              <a:latin typeface="Arial"/>
              <a:ea typeface="Arial"/>
              <a:cs typeface="Arial"/>
              <a:sym typeface="Arial"/>
            </a:endParaRPr>
          </a:p>
        </p:txBody>
      </p:sp>
      <p:sp>
        <p:nvSpPr>
          <p:cNvPr id="103" name="Google Shape;103;g13f1496d3fb_0_73"/>
          <p:cNvSpPr txBox="1"/>
          <p:nvPr>
            <p:ph type="title"/>
          </p:nvPr>
        </p:nvSpPr>
        <p:spPr>
          <a:xfrm>
            <a:off x="239348" y="271491"/>
            <a:ext cx="11563200" cy="944700"/>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Voorbereiden evaluatie</a:t>
            </a:r>
            <a:endParaRPr b="0" i="0" u="none" cap="none" strike="noStrike">
              <a:solidFill>
                <a:srgbClr val="203F7B"/>
              </a:solidFill>
            </a:endParaRPr>
          </a:p>
        </p:txBody>
      </p:sp>
      <p:pic>
        <p:nvPicPr>
          <p:cNvPr id="104" name="Google Shape;104;g13f1496d3fb_0_73"/>
          <p:cNvPicPr preferRelativeResize="0"/>
          <p:nvPr/>
        </p:nvPicPr>
        <p:blipFill rotWithShape="1">
          <a:blip r:embed="rId3">
            <a:alphaModFix/>
          </a:blip>
          <a:srcRect b="0" l="0" r="0" t="0"/>
          <a:stretch/>
        </p:blipFill>
        <p:spPr>
          <a:xfrm>
            <a:off x="501242" y="1636393"/>
            <a:ext cx="786384" cy="786384"/>
          </a:xfrm>
          <a:prstGeom prst="rect">
            <a:avLst/>
          </a:prstGeom>
          <a:noFill/>
          <a:ln>
            <a:noFill/>
          </a:ln>
        </p:spPr>
      </p:pic>
      <p:pic>
        <p:nvPicPr>
          <p:cNvPr id="105" name="Google Shape;105;g13f1496d3fb_0_73" title="Video demo: Samen evalueren">
            <a:hlinkClick r:id="rId4"/>
          </p:cNvPr>
          <p:cNvPicPr preferRelativeResize="0"/>
          <p:nvPr/>
        </p:nvPicPr>
        <p:blipFill>
          <a:blip r:embed="rId5">
            <a:alphaModFix/>
          </a:blip>
          <a:stretch>
            <a:fillRect/>
          </a:stretch>
        </p:blipFill>
        <p:spPr>
          <a:xfrm>
            <a:off x="3734950" y="29375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13f1496d3fb_0_19"/>
          <p:cNvSpPr txBox="1"/>
          <p:nvPr/>
        </p:nvSpPr>
        <p:spPr>
          <a:xfrm>
            <a:off x="278296" y="275462"/>
            <a:ext cx="11674500" cy="711000"/>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0000"/>
              </a:buClr>
              <a:buSzPts val="4400"/>
              <a:buFont typeface="Arial"/>
              <a:buNone/>
            </a:pPr>
            <a:r>
              <a:rPr b="0" i="0" lang="en-US" sz="4400" u="none" cap="none" strike="noStrike">
                <a:solidFill>
                  <a:srgbClr val="203F7B"/>
                </a:solidFill>
                <a:latin typeface="Nunito Sans"/>
                <a:ea typeface="Nunito Sans"/>
                <a:cs typeface="Nunito Sans"/>
                <a:sym typeface="Nunito Sans"/>
              </a:rPr>
              <a:t>Inzicht in de activiteit van jouw team</a:t>
            </a:r>
            <a:endParaRPr b="0" i="0" sz="4400" u="none" cap="none" strike="noStrike">
              <a:solidFill>
                <a:srgbClr val="203F7B"/>
              </a:solidFill>
              <a:latin typeface="Calibri"/>
              <a:ea typeface="Calibri"/>
              <a:cs typeface="Calibri"/>
              <a:sym typeface="Calibri"/>
            </a:endParaRPr>
          </a:p>
          <a:p>
            <a:pPr indent="0" lvl="0" marL="0" marR="0" rtl="0" algn="ctr">
              <a:lnSpc>
                <a:spcPct val="90000"/>
              </a:lnSpc>
              <a:spcBef>
                <a:spcPts val="0"/>
              </a:spcBef>
              <a:spcAft>
                <a:spcPts val="0"/>
              </a:spcAft>
              <a:buClr>
                <a:srgbClr val="0073AC"/>
              </a:buClr>
              <a:buSzPts val="4000"/>
              <a:buFont typeface="Nunito Sans"/>
              <a:buNone/>
            </a:pPr>
            <a:r>
              <a:t/>
            </a:r>
            <a:endParaRPr b="0" i="0" sz="4400" u="none" cap="none" strike="noStrike">
              <a:solidFill>
                <a:srgbClr val="203F7B"/>
              </a:solidFill>
              <a:latin typeface="Calibri"/>
              <a:ea typeface="Calibri"/>
              <a:cs typeface="Calibri"/>
              <a:sym typeface="Calibri"/>
            </a:endParaRPr>
          </a:p>
        </p:txBody>
      </p:sp>
      <p:sp>
        <p:nvSpPr>
          <p:cNvPr id="111" name="Google Shape;111;g13f1496d3fb_0_19"/>
          <p:cNvSpPr txBox="1"/>
          <p:nvPr/>
        </p:nvSpPr>
        <p:spPr>
          <a:xfrm>
            <a:off x="3246475" y="723013"/>
            <a:ext cx="246300" cy="4923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12" name="Google Shape;112;g13f1496d3fb_0_19"/>
          <p:cNvSpPr/>
          <p:nvPr/>
        </p:nvSpPr>
        <p:spPr>
          <a:xfrm>
            <a:off x="7111300" y="1662806"/>
            <a:ext cx="4713300" cy="794700"/>
          </a:xfrm>
          <a:prstGeom prst="rect">
            <a:avLst/>
          </a:prstGeom>
          <a:noFill/>
          <a:ln>
            <a:noFill/>
          </a:ln>
        </p:spPr>
        <p:txBody>
          <a:bodyPr anchorCtr="0" anchor="t" bIns="45700" lIns="91425" spcFirstLastPara="1" rIns="91425" wrap="square" tIns="45700">
            <a:noAutofit/>
          </a:bodyPr>
          <a:lstStyle/>
          <a:p>
            <a:pPr indent="-209550" lvl="0" marL="34290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pic>
        <p:nvPicPr>
          <p:cNvPr id="113" name="Google Shape;113;g13f1496d3fb_0_19"/>
          <p:cNvPicPr preferRelativeResize="0"/>
          <p:nvPr/>
        </p:nvPicPr>
        <p:blipFill>
          <a:blip r:embed="rId3">
            <a:alphaModFix/>
          </a:blip>
          <a:stretch>
            <a:fillRect/>
          </a:stretch>
        </p:blipFill>
        <p:spPr>
          <a:xfrm>
            <a:off x="1061150" y="1215325"/>
            <a:ext cx="10069699" cy="4872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g13f1496d3fb_1_7"/>
          <p:cNvSpPr/>
          <p:nvPr/>
        </p:nvSpPr>
        <p:spPr>
          <a:xfrm>
            <a:off x="374408" y="1132730"/>
            <a:ext cx="11443200" cy="14343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19" name="Google Shape;119;g13f1496d3fb_1_7"/>
          <p:cNvSpPr/>
          <p:nvPr/>
        </p:nvSpPr>
        <p:spPr>
          <a:xfrm>
            <a:off x="1493675" y="1216192"/>
            <a:ext cx="10569000" cy="780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lang="en-US" sz="2800">
                <a:solidFill>
                  <a:schemeClr val="dk1"/>
                </a:solidFill>
                <a:latin typeface="Nunito Sans"/>
                <a:ea typeface="Nunito Sans"/>
                <a:cs typeface="Nunito Sans"/>
                <a:sym typeface="Nunito Sans"/>
              </a:rPr>
              <a:t>Na het gesprek rond je de evaluatie af </a:t>
            </a:r>
            <a:endParaRPr sz="2800">
              <a:solidFill>
                <a:schemeClr val="dk1"/>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lang="en-US" sz="2800">
                <a:solidFill>
                  <a:schemeClr val="dk1"/>
                </a:solidFill>
                <a:latin typeface="Nunito Sans"/>
                <a:ea typeface="Nunito Sans"/>
                <a:cs typeface="Nunito Sans"/>
                <a:sym typeface="Nunito Sans"/>
              </a:rPr>
              <a:t>(optioneel: ondertekenen door medewerker en leidinggevende)</a:t>
            </a:r>
            <a:endParaRPr b="0" i="0" sz="1400" u="none" cap="none" strike="noStrike">
              <a:solidFill>
                <a:schemeClr val="dk1"/>
              </a:solidFill>
              <a:latin typeface="Arial"/>
              <a:ea typeface="Arial"/>
              <a:cs typeface="Arial"/>
              <a:sym typeface="Arial"/>
            </a:endParaRPr>
          </a:p>
        </p:txBody>
      </p:sp>
      <p:sp>
        <p:nvSpPr>
          <p:cNvPr id="120" name="Google Shape;120;g13f1496d3fb_1_7"/>
          <p:cNvSpPr txBox="1"/>
          <p:nvPr/>
        </p:nvSpPr>
        <p:spPr>
          <a:xfrm>
            <a:off x="3246475" y="723013"/>
            <a:ext cx="246300" cy="4923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21" name="Google Shape;121;g13f1496d3fb_1_7"/>
          <p:cNvSpPr/>
          <p:nvPr/>
        </p:nvSpPr>
        <p:spPr>
          <a:xfrm>
            <a:off x="1187675" y="3172104"/>
            <a:ext cx="10569000" cy="2769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400"/>
              <a:buFont typeface="Arial"/>
              <a:buNone/>
            </a:pPr>
            <a:r>
              <a:t/>
            </a:r>
            <a:endParaRPr b="0" i="0" sz="1400" u="none" cap="none" strike="noStrike">
              <a:solidFill>
                <a:schemeClr val="dk1"/>
              </a:solidFill>
              <a:latin typeface="Arial"/>
              <a:ea typeface="Arial"/>
              <a:cs typeface="Arial"/>
              <a:sym typeface="Arial"/>
            </a:endParaRPr>
          </a:p>
        </p:txBody>
      </p:sp>
      <p:sp>
        <p:nvSpPr>
          <p:cNvPr id="122" name="Google Shape;122;g13f1496d3fb_1_7"/>
          <p:cNvSpPr txBox="1"/>
          <p:nvPr>
            <p:ph type="title"/>
          </p:nvPr>
        </p:nvSpPr>
        <p:spPr>
          <a:xfrm>
            <a:off x="239348" y="271491"/>
            <a:ext cx="11563200" cy="944700"/>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Afronden evaluaties</a:t>
            </a:r>
            <a:endParaRPr b="0" i="0" u="none" cap="none" strike="noStrike">
              <a:solidFill>
                <a:srgbClr val="203F7B"/>
              </a:solidFill>
            </a:endParaRPr>
          </a:p>
        </p:txBody>
      </p:sp>
      <p:pic>
        <p:nvPicPr>
          <p:cNvPr id="123" name="Google Shape;123;g13f1496d3fb_1_7"/>
          <p:cNvPicPr preferRelativeResize="0"/>
          <p:nvPr/>
        </p:nvPicPr>
        <p:blipFill>
          <a:blip r:embed="rId3">
            <a:alphaModFix/>
          </a:blip>
          <a:stretch>
            <a:fillRect/>
          </a:stretch>
        </p:blipFill>
        <p:spPr>
          <a:xfrm>
            <a:off x="2009850" y="2571950"/>
            <a:ext cx="8924626" cy="3969599"/>
          </a:xfrm>
          <a:prstGeom prst="rect">
            <a:avLst/>
          </a:prstGeom>
          <a:noFill/>
          <a:ln>
            <a:noFill/>
          </a:ln>
        </p:spPr>
      </p:pic>
      <p:pic>
        <p:nvPicPr>
          <p:cNvPr descr="Afbeelding met tekst, teken&#10;&#10;Automatisch gegenereerde beschrijving" id="124" name="Google Shape;124;g13f1496d3fb_1_7"/>
          <p:cNvPicPr preferRelativeResize="0"/>
          <p:nvPr/>
        </p:nvPicPr>
        <p:blipFill rotWithShape="1">
          <a:blip r:embed="rId4">
            <a:alphaModFix/>
          </a:blip>
          <a:srcRect b="0" l="0" r="0" t="0"/>
          <a:stretch/>
        </p:blipFill>
        <p:spPr>
          <a:xfrm>
            <a:off x="537874" y="1459729"/>
            <a:ext cx="780312" cy="780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g13f1496d3fb_1_19"/>
          <p:cNvSpPr/>
          <p:nvPr/>
        </p:nvSpPr>
        <p:spPr>
          <a:xfrm>
            <a:off x="9427464" y="1215456"/>
            <a:ext cx="2386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130" name="Google Shape;130;g13f1496d3fb_1_19"/>
          <p:cNvSpPr txBox="1"/>
          <p:nvPr/>
        </p:nvSpPr>
        <p:spPr>
          <a:xfrm>
            <a:off x="238539" y="275462"/>
            <a:ext cx="11714100" cy="711000"/>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lang="en-US" sz="4400">
                <a:solidFill>
                  <a:srgbClr val="203F7B"/>
                </a:solidFill>
                <a:latin typeface="Nunito Sans"/>
                <a:ea typeface="Nunito Sans"/>
                <a:cs typeface="Nunito Sans"/>
                <a:sym typeface="Nunito Sans"/>
              </a:rPr>
              <a:t>Next steps</a:t>
            </a:r>
            <a:r>
              <a:rPr lang="en-US" sz="4400">
                <a:solidFill>
                  <a:srgbClr val="203F7B"/>
                </a:solidFill>
                <a:latin typeface="Nunito Sans"/>
                <a:ea typeface="Nunito Sans"/>
                <a:cs typeface="Nunito Sans"/>
                <a:sym typeface="Nunito Sans"/>
              </a:rPr>
              <a:t> </a:t>
            </a:r>
            <a:endParaRPr b="0" i="0" sz="4400" u="none" cap="none" strike="noStrike">
              <a:solidFill>
                <a:srgbClr val="203F7B"/>
              </a:solidFill>
              <a:latin typeface="Calibri"/>
              <a:ea typeface="Calibri"/>
              <a:cs typeface="Calibri"/>
              <a:sym typeface="Calibri"/>
            </a:endParaRPr>
          </a:p>
        </p:txBody>
      </p:sp>
      <p:sp>
        <p:nvSpPr>
          <p:cNvPr id="131" name="Google Shape;131;g13f1496d3fb_1_19"/>
          <p:cNvSpPr txBox="1"/>
          <p:nvPr/>
        </p:nvSpPr>
        <p:spPr>
          <a:xfrm>
            <a:off x="3246475" y="723013"/>
            <a:ext cx="246300" cy="4923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32" name="Google Shape;132;g13f1496d3fb_1_19"/>
          <p:cNvSpPr/>
          <p:nvPr/>
        </p:nvSpPr>
        <p:spPr>
          <a:xfrm>
            <a:off x="373110" y="1215455"/>
            <a:ext cx="8860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133" name="Google Shape;133;g13f1496d3fb_1_19"/>
          <p:cNvSpPr/>
          <p:nvPr/>
        </p:nvSpPr>
        <p:spPr>
          <a:xfrm>
            <a:off x="1252981" y="1689066"/>
            <a:ext cx="6889200" cy="38607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lang="en-US" sz="2800">
                <a:solidFill>
                  <a:schemeClr val="dk1"/>
                </a:solidFill>
                <a:latin typeface="Nunito Sans"/>
                <a:ea typeface="Nunito Sans"/>
                <a:cs typeface="Nunito Sans"/>
                <a:sym typeface="Nunito Sans"/>
              </a:rPr>
              <a:t>Gesprekken plannen met medewerkers</a:t>
            </a:r>
            <a:endParaRPr sz="2800">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800"/>
              <a:buFont typeface="Arial"/>
              <a:buNone/>
            </a:pPr>
            <a:r>
              <a:t/>
            </a:r>
            <a:endParaRPr sz="2800">
              <a:solidFill>
                <a:schemeClr val="dk1"/>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lang="en-US" sz="2800">
                <a:solidFill>
                  <a:schemeClr val="dk1"/>
                </a:solidFill>
                <a:latin typeface="Nunito Sans"/>
                <a:ea typeface="Nunito Sans"/>
                <a:cs typeface="Nunito Sans"/>
                <a:sym typeface="Nunito Sans"/>
              </a:rPr>
              <a:t>Handout: ‘Evaluaties met Dialog’</a:t>
            </a:r>
            <a:endParaRPr sz="2800">
              <a:solidFill>
                <a:schemeClr val="dk1"/>
              </a:solidFill>
              <a:latin typeface="Nunito Sans"/>
              <a:ea typeface="Nunito Sans"/>
              <a:cs typeface="Nunito Sans"/>
              <a:sym typeface="Nunito Sans"/>
            </a:endParaRPr>
          </a:p>
          <a:p>
            <a:pPr indent="-406400" lvl="0" marL="457200" marR="0" rtl="0" algn="l">
              <a:lnSpc>
                <a:spcPct val="150000"/>
              </a:lnSpc>
              <a:spcBef>
                <a:spcPts val="0"/>
              </a:spcBef>
              <a:spcAft>
                <a:spcPts val="0"/>
              </a:spcAft>
              <a:buClr>
                <a:schemeClr val="dk1"/>
              </a:buClr>
              <a:buSzPts val="2800"/>
              <a:buFont typeface="Nunito Sans"/>
              <a:buChar char="-"/>
            </a:pPr>
            <a:r>
              <a:rPr lang="en-US" sz="2800">
                <a:solidFill>
                  <a:schemeClr val="dk1"/>
                </a:solidFill>
                <a:latin typeface="Nunito Sans"/>
                <a:ea typeface="Nunito Sans"/>
                <a:cs typeface="Nunito Sans"/>
                <a:sym typeface="Nunito Sans"/>
              </a:rPr>
              <a:t>Voorbeeld uitnodiging</a:t>
            </a:r>
            <a:endParaRPr sz="2800">
              <a:solidFill>
                <a:schemeClr val="dk1"/>
              </a:solidFill>
              <a:latin typeface="Nunito Sans"/>
              <a:ea typeface="Nunito Sans"/>
              <a:cs typeface="Nunito Sans"/>
              <a:sym typeface="Nunito Sans"/>
            </a:endParaRPr>
          </a:p>
          <a:p>
            <a:pPr indent="-406400" lvl="0" marL="457200" marR="0" rtl="0" algn="l">
              <a:lnSpc>
                <a:spcPct val="150000"/>
              </a:lnSpc>
              <a:spcBef>
                <a:spcPts val="0"/>
              </a:spcBef>
              <a:spcAft>
                <a:spcPts val="0"/>
              </a:spcAft>
              <a:buClr>
                <a:schemeClr val="dk1"/>
              </a:buClr>
              <a:buSzPts val="2800"/>
              <a:buFont typeface="Nunito Sans"/>
              <a:buChar char="-"/>
            </a:pPr>
            <a:r>
              <a:rPr lang="en-US" sz="2800">
                <a:solidFill>
                  <a:schemeClr val="dk1"/>
                </a:solidFill>
                <a:latin typeface="Nunito Sans"/>
                <a:ea typeface="Nunito Sans"/>
                <a:cs typeface="Nunito Sans"/>
                <a:sym typeface="Nunito Sans"/>
              </a:rPr>
              <a:t>Tips voor het voeren van het gesprek</a:t>
            </a:r>
            <a:endParaRPr sz="2800">
              <a:solidFill>
                <a:schemeClr val="dk1"/>
              </a:solidFill>
              <a:latin typeface="Nunito Sans"/>
              <a:ea typeface="Nunito Sans"/>
              <a:cs typeface="Nunito Sans"/>
              <a:sym typeface="Nunito Sans"/>
            </a:endParaRPr>
          </a:p>
          <a:p>
            <a:pPr indent="-406400" lvl="0" marL="457200" marR="0" rtl="0" algn="l">
              <a:lnSpc>
                <a:spcPct val="150000"/>
              </a:lnSpc>
              <a:spcBef>
                <a:spcPts val="0"/>
              </a:spcBef>
              <a:spcAft>
                <a:spcPts val="0"/>
              </a:spcAft>
              <a:buClr>
                <a:schemeClr val="dk1"/>
              </a:buClr>
              <a:buSzPts val="2800"/>
              <a:buFont typeface="Nunito Sans"/>
              <a:buChar char="-"/>
            </a:pPr>
            <a:r>
              <a:rPr lang="en-US" sz="2800">
                <a:solidFill>
                  <a:schemeClr val="dk1"/>
                </a:solidFill>
                <a:latin typeface="Nunito Sans"/>
                <a:ea typeface="Nunito Sans"/>
                <a:cs typeface="Nunito Sans"/>
                <a:sym typeface="Nunito Sans"/>
              </a:rPr>
              <a:t>Instructies Dialog</a:t>
            </a:r>
            <a:endParaRPr sz="2800">
              <a:solidFill>
                <a:schemeClr val="dk1"/>
              </a:solidFill>
              <a:latin typeface="Nunito Sans"/>
              <a:ea typeface="Nunito Sans"/>
              <a:cs typeface="Nunito Sans"/>
              <a:sym typeface="Nunito Sans"/>
            </a:endParaRPr>
          </a:p>
        </p:txBody>
      </p:sp>
      <p:pic>
        <p:nvPicPr>
          <p:cNvPr id="134" name="Google Shape;134;g13f1496d3fb_1_19"/>
          <p:cNvPicPr preferRelativeResize="0"/>
          <p:nvPr/>
        </p:nvPicPr>
        <p:blipFill rotWithShape="1">
          <a:blip r:embed="rId3">
            <a:alphaModFix/>
          </a:blip>
          <a:srcRect b="0" l="0" r="0" t="0"/>
          <a:stretch/>
        </p:blipFill>
        <p:spPr>
          <a:xfrm>
            <a:off x="826802" y="1839629"/>
            <a:ext cx="316964" cy="244927"/>
          </a:xfrm>
          <a:prstGeom prst="rect">
            <a:avLst/>
          </a:prstGeom>
          <a:noFill/>
          <a:ln>
            <a:noFill/>
          </a:ln>
        </p:spPr>
      </p:pic>
      <p:pic>
        <p:nvPicPr>
          <p:cNvPr id="135" name="Google Shape;135;g13f1496d3fb_1_19"/>
          <p:cNvPicPr preferRelativeResize="0"/>
          <p:nvPr/>
        </p:nvPicPr>
        <p:blipFill rotWithShape="1">
          <a:blip r:embed="rId3">
            <a:alphaModFix/>
          </a:blip>
          <a:srcRect b="0" l="0" r="0" t="0"/>
          <a:stretch/>
        </p:blipFill>
        <p:spPr>
          <a:xfrm>
            <a:off x="826802" y="2882880"/>
            <a:ext cx="316964" cy="244927"/>
          </a:xfrm>
          <a:prstGeom prst="rect">
            <a:avLst/>
          </a:prstGeom>
          <a:noFill/>
          <a:ln>
            <a:noFill/>
          </a:ln>
        </p:spPr>
      </p:pic>
      <p:pic>
        <p:nvPicPr>
          <p:cNvPr id="136" name="Google Shape;136;g13f1496d3fb_1_19"/>
          <p:cNvPicPr preferRelativeResize="0"/>
          <p:nvPr/>
        </p:nvPicPr>
        <p:blipFill rotWithShape="1">
          <a:blip r:embed="rId4">
            <a:alphaModFix/>
          </a:blip>
          <a:srcRect b="0" l="0" r="0" t="0"/>
          <a:stretch/>
        </p:blipFill>
        <p:spPr>
          <a:xfrm>
            <a:off x="9835740" y="2643998"/>
            <a:ext cx="1569975" cy="157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Goris, Dennis</dc:creator>
</cp:coreProperties>
</file>